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02" r:id="rId2"/>
    <p:sldId id="454" r:id="rId3"/>
    <p:sldId id="359" r:id="rId4"/>
    <p:sldId id="509" r:id="rId5"/>
    <p:sldId id="443" r:id="rId6"/>
    <p:sldId id="538" r:id="rId7"/>
    <p:sldId id="539" r:id="rId8"/>
    <p:sldId id="575" r:id="rId9"/>
    <p:sldId id="541" r:id="rId10"/>
    <p:sldId id="542" r:id="rId11"/>
    <p:sldId id="543" r:id="rId12"/>
    <p:sldId id="544" r:id="rId13"/>
    <p:sldId id="547" r:id="rId14"/>
    <p:sldId id="548" r:id="rId15"/>
    <p:sldId id="549" r:id="rId16"/>
    <p:sldId id="550" r:id="rId17"/>
    <p:sldId id="551" r:id="rId18"/>
    <p:sldId id="552" r:id="rId19"/>
    <p:sldId id="554" r:id="rId20"/>
    <p:sldId id="553" r:id="rId21"/>
    <p:sldId id="511" r:id="rId22"/>
    <p:sldId id="510" r:id="rId23"/>
    <p:sldId id="512" r:id="rId24"/>
    <p:sldId id="513" r:id="rId25"/>
    <p:sldId id="514" r:id="rId26"/>
    <p:sldId id="555" r:id="rId27"/>
    <p:sldId id="556" r:id="rId28"/>
    <p:sldId id="516" r:id="rId29"/>
    <p:sldId id="517" r:id="rId30"/>
    <p:sldId id="518" r:id="rId31"/>
    <p:sldId id="519" r:id="rId32"/>
    <p:sldId id="520" r:id="rId33"/>
    <p:sldId id="523" r:id="rId34"/>
    <p:sldId id="521" r:id="rId35"/>
    <p:sldId id="576" r:id="rId36"/>
    <p:sldId id="524" r:id="rId37"/>
    <p:sldId id="525" r:id="rId38"/>
    <p:sldId id="526" r:id="rId39"/>
    <p:sldId id="527" r:id="rId40"/>
    <p:sldId id="528" r:id="rId41"/>
    <p:sldId id="530" r:id="rId42"/>
    <p:sldId id="531" r:id="rId43"/>
    <p:sldId id="532" r:id="rId44"/>
    <p:sldId id="529" r:id="rId45"/>
    <p:sldId id="533" r:id="rId46"/>
    <p:sldId id="534" r:id="rId47"/>
    <p:sldId id="536" r:id="rId48"/>
    <p:sldId id="537" r:id="rId49"/>
    <p:sldId id="535" r:id="rId50"/>
    <p:sldId id="577" r:id="rId51"/>
    <p:sldId id="558" r:id="rId52"/>
    <p:sldId id="559" r:id="rId53"/>
    <p:sldId id="560" r:id="rId54"/>
    <p:sldId id="564" r:id="rId55"/>
    <p:sldId id="561" r:id="rId56"/>
    <p:sldId id="562" r:id="rId57"/>
    <p:sldId id="566" r:id="rId58"/>
    <p:sldId id="565" r:id="rId59"/>
    <p:sldId id="578" r:id="rId60"/>
    <p:sldId id="563" r:id="rId61"/>
    <p:sldId id="567" r:id="rId62"/>
    <p:sldId id="568" r:id="rId63"/>
    <p:sldId id="569" r:id="rId64"/>
    <p:sldId id="571" r:id="rId65"/>
    <p:sldId id="573" r:id="rId66"/>
    <p:sldId id="574" r:id="rId67"/>
    <p:sldId id="579" r:id="rId68"/>
    <p:sldId id="508" r:id="rId6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182" autoAdjust="0"/>
  </p:normalViewPr>
  <p:slideViewPr>
    <p:cSldViewPr snapToGrid="0">
      <p:cViewPr varScale="1">
        <p:scale>
          <a:sx n="74" d="100"/>
          <a:sy n="74" d="100"/>
        </p:scale>
        <p:origin x="1992"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E550F-FFF1-417E-B4D3-B7D4E86CB6F0}" type="datetimeFigureOut">
              <a:rPr lang="fr-FR" smtClean="0"/>
              <a:t>01/01/2024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CC4193-3638-467A-B771-A87B54F86C77}" type="slidenum">
              <a:rPr lang="fr-FR" smtClean="0"/>
              <a:t>‹#›</a:t>
            </a:fld>
            <a:endParaRPr lang="fr-FR"/>
          </a:p>
        </p:txBody>
      </p:sp>
    </p:spTree>
    <p:extLst>
      <p:ext uri="{BB962C8B-B14F-4D97-AF65-F5344CB8AC3E}">
        <p14:creationId xmlns:p14="http://schemas.microsoft.com/office/powerpoint/2010/main" val="52381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412">
              <a:defRPr/>
            </a:pPr>
            <a:endParaRPr lang="en-US" sz="1400" b="0" baseline="0" dirty="0">
              <a:solidFill>
                <a:srgbClr val="222222"/>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2DD4730B-816C-4623-A8C5-8B033EE73B9C}" type="slidenum">
              <a:rPr lang="en-US" smtClean="0"/>
              <a:t>1</a:t>
            </a:fld>
            <a:endParaRPr lang="en-US" dirty="0"/>
          </a:p>
        </p:txBody>
      </p:sp>
    </p:spTree>
    <p:extLst>
      <p:ext uri="{BB962C8B-B14F-4D97-AF65-F5344CB8AC3E}">
        <p14:creationId xmlns:p14="http://schemas.microsoft.com/office/powerpoint/2010/main" val="3689053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21</a:t>
            </a:fld>
            <a:endParaRPr lang="fr-FR"/>
          </a:p>
        </p:txBody>
      </p:sp>
    </p:spTree>
    <p:extLst>
      <p:ext uri="{BB962C8B-B14F-4D97-AF65-F5344CB8AC3E}">
        <p14:creationId xmlns:p14="http://schemas.microsoft.com/office/powerpoint/2010/main" val="328659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23</a:t>
            </a:fld>
            <a:endParaRPr lang="fr-FR"/>
          </a:p>
        </p:txBody>
      </p:sp>
    </p:spTree>
    <p:extLst>
      <p:ext uri="{BB962C8B-B14F-4D97-AF65-F5344CB8AC3E}">
        <p14:creationId xmlns:p14="http://schemas.microsoft.com/office/powerpoint/2010/main" val="2517864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2DD4730B-816C-4623-A8C5-8B033EE73B9C}" type="slidenum">
              <a:rPr lang="en-US" smtClean="0"/>
              <a:t>24</a:t>
            </a:fld>
            <a:endParaRPr lang="en-US" dirty="0"/>
          </a:p>
        </p:txBody>
      </p:sp>
    </p:spTree>
    <p:extLst>
      <p:ext uri="{BB962C8B-B14F-4D97-AF65-F5344CB8AC3E}">
        <p14:creationId xmlns:p14="http://schemas.microsoft.com/office/powerpoint/2010/main" val="4108223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26</a:t>
            </a:fld>
            <a:endParaRPr lang="fr-FR"/>
          </a:p>
        </p:txBody>
      </p:sp>
    </p:spTree>
    <p:extLst>
      <p:ext uri="{BB962C8B-B14F-4D97-AF65-F5344CB8AC3E}">
        <p14:creationId xmlns:p14="http://schemas.microsoft.com/office/powerpoint/2010/main" val="503327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2DD4730B-816C-4623-A8C5-8B033EE73B9C}" type="slidenum">
              <a:rPr lang="en-US" smtClean="0"/>
              <a:t>29</a:t>
            </a:fld>
            <a:endParaRPr lang="en-US" dirty="0"/>
          </a:p>
        </p:txBody>
      </p:sp>
    </p:spTree>
    <p:extLst>
      <p:ext uri="{BB962C8B-B14F-4D97-AF65-F5344CB8AC3E}">
        <p14:creationId xmlns:p14="http://schemas.microsoft.com/office/powerpoint/2010/main" val="1580466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32</a:t>
            </a:fld>
            <a:endParaRPr lang="fr-FR"/>
          </a:p>
        </p:txBody>
      </p:sp>
    </p:spTree>
    <p:extLst>
      <p:ext uri="{BB962C8B-B14F-4D97-AF65-F5344CB8AC3E}">
        <p14:creationId xmlns:p14="http://schemas.microsoft.com/office/powerpoint/2010/main" val="3511849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2DD4730B-816C-4623-A8C5-8B033EE73B9C}" type="slidenum">
              <a:rPr lang="en-US" smtClean="0"/>
              <a:t>33</a:t>
            </a:fld>
            <a:endParaRPr lang="en-US" dirty="0"/>
          </a:p>
        </p:txBody>
      </p:sp>
    </p:spTree>
    <p:extLst>
      <p:ext uri="{BB962C8B-B14F-4D97-AF65-F5344CB8AC3E}">
        <p14:creationId xmlns:p14="http://schemas.microsoft.com/office/powerpoint/2010/main" val="3516275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35</a:t>
            </a:fld>
            <a:endParaRPr lang="fr-FR"/>
          </a:p>
        </p:txBody>
      </p:sp>
    </p:spTree>
    <p:extLst>
      <p:ext uri="{BB962C8B-B14F-4D97-AF65-F5344CB8AC3E}">
        <p14:creationId xmlns:p14="http://schemas.microsoft.com/office/powerpoint/2010/main" val="866748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37</a:t>
            </a:fld>
            <a:endParaRPr lang="fr-FR"/>
          </a:p>
        </p:txBody>
      </p:sp>
    </p:spTree>
    <p:extLst>
      <p:ext uri="{BB962C8B-B14F-4D97-AF65-F5344CB8AC3E}">
        <p14:creationId xmlns:p14="http://schemas.microsoft.com/office/powerpoint/2010/main" val="2454704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42</a:t>
            </a:fld>
            <a:endParaRPr lang="fr-FR"/>
          </a:p>
        </p:txBody>
      </p:sp>
    </p:spTree>
    <p:extLst>
      <p:ext uri="{BB962C8B-B14F-4D97-AF65-F5344CB8AC3E}">
        <p14:creationId xmlns:p14="http://schemas.microsoft.com/office/powerpoint/2010/main" val="1076988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2DD4730B-816C-4623-A8C5-8B033EE73B9C}" type="slidenum">
              <a:rPr lang="en-US" smtClean="0"/>
              <a:t>3</a:t>
            </a:fld>
            <a:endParaRPr lang="en-US" dirty="0"/>
          </a:p>
        </p:txBody>
      </p:sp>
    </p:spTree>
    <p:extLst>
      <p:ext uri="{BB962C8B-B14F-4D97-AF65-F5344CB8AC3E}">
        <p14:creationId xmlns:p14="http://schemas.microsoft.com/office/powerpoint/2010/main" val="3767578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2DD4730B-816C-4623-A8C5-8B033EE73B9C}" type="slidenum">
              <a:rPr lang="en-US" smtClean="0"/>
              <a:t>47</a:t>
            </a:fld>
            <a:endParaRPr lang="en-US" dirty="0"/>
          </a:p>
        </p:txBody>
      </p:sp>
    </p:spTree>
    <p:extLst>
      <p:ext uri="{BB962C8B-B14F-4D97-AF65-F5344CB8AC3E}">
        <p14:creationId xmlns:p14="http://schemas.microsoft.com/office/powerpoint/2010/main" val="2980367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2DD4730B-816C-4623-A8C5-8B033EE73B9C}" type="slidenum">
              <a:rPr lang="en-US" smtClean="0"/>
              <a:t>48</a:t>
            </a:fld>
            <a:endParaRPr lang="en-US" dirty="0"/>
          </a:p>
        </p:txBody>
      </p:sp>
    </p:spTree>
    <p:extLst>
      <p:ext uri="{BB962C8B-B14F-4D97-AF65-F5344CB8AC3E}">
        <p14:creationId xmlns:p14="http://schemas.microsoft.com/office/powerpoint/2010/main" val="3631907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IL" dirty="0"/>
          </a:p>
        </p:txBody>
      </p:sp>
      <p:sp>
        <p:nvSpPr>
          <p:cNvPr id="4" name="Slide Number Placeholder 3"/>
          <p:cNvSpPr>
            <a:spLocks noGrp="1"/>
          </p:cNvSpPr>
          <p:nvPr>
            <p:ph type="sldNum" sz="quarter" idx="5"/>
          </p:nvPr>
        </p:nvSpPr>
        <p:spPr/>
        <p:txBody>
          <a:bodyPr/>
          <a:lstStyle/>
          <a:p>
            <a:fld id="{2DD4730B-816C-4623-A8C5-8B033EE73B9C}" type="slidenum">
              <a:rPr lang="en-US" smtClean="0"/>
              <a:t>49</a:t>
            </a:fld>
            <a:endParaRPr lang="en-US" dirty="0"/>
          </a:p>
        </p:txBody>
      </p:sp>
    </p:spTree>
    <p:extLst>
      <p:ext uri="{BB962C8B-B14F-4D97-AF65-F5344CB8AC3E}">
        <p14:creationId xmlns:p14="http://schemas.microsoft.com/office/powerpoint/2010/main" val="840522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50</a:t>
            </a:fld>
            <a:endParaRPr lang="fr-FR"/>
          </a:p>
        </p:txBody>
      </p:sp>
    </p:spTree>
    <p:extLst>
      <p:ext uri="{BB962C8B-B14F-4D97-AF65-F5344CB8AC3E}">
        <p14:creationId xmlns:p14="http://schemas.microsoft.com/office/powerpoint/2010/main" val="236576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52</a:t>
            </a:fld>
            <a:endParaRPr lang="fr-FR"/>
          </a:p>
        </p:txBody>
      </p:sp>
    </p:spTree>
    <p:extLst>
      <p:ext uri="{BB962C8B-B14F-4D97-AF65-F5344CB8AC3E}">
        <p14:creationId xmlns:p14="http://schemas.microsoft.com/office/powerpoint/2010/main" val="2393362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2DD4730B-816C-4623-A8C5-8B033EE73B9C}" type="slidenum">
              <a:rPr lang="en-US" smtClean="0"/>
              <a:t>60</a:t>
            </a:fld>
            <a:endParaRPr lang="en-US" dirty="0"/>
          </a:p>
        </p:txBody>
      </p:sp>
    </p:spTree>
    <p:extLst>
      <p:ext uri="{BB962C8B-B14F-4D97-AF65-F5344CB8AC3E}">
        <p14:creationId xmlns:p14="http://schemas.microsoft.com/office/powerpoint/2010/main" val="1037203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61</a:t>
            </a:fld>
            <a:endParaRPr lang="fr-FR"/>
          </a:p>
        </p:txBody>
      </p:sp>
    </p:spTree>
    <p:extLst>
      <p:ext uri="{BB962C8B-B14F-4D97-AF65-F5344CB8AC3E}">
        <p14:creationId xmlns:p14="http://schemas.microsoft.com/office/powerpoint/2010/main" val="3570729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65</a:t>
            </a:fld>
            <a:endParaRPr lang="fr-FR"/>
          </a:p>
        </p:txBody>
      </p:sp>
    </p:spTree>
    <p:extLst>
      <p:ext uri="{BB962C8B-B14F-4D97-AF65-F5344CB8AC3E}">
        <p14:creationId xmlns:p14="http://schemas.microsoft.com/office/powerpoint/2010/main" val="3083883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2DD4730B-816C-4623-A8C5-8B033EE73B9C}" type="slidenum">
              <a:rPr lang="en-US" smtClean="0"/>
              <a:t>68</a:t>
            </a:fld>
            <a:endParaRPr lang="en-US" dirty="0"/>
          </a:p>
        </p:txBody>
      </p:sp>
    </p:spTree>
    <p:extLst>
      <p:ext uri="{BB962C8B-B14F-4D97-AF65-F5344CB8AC3E}">
        <p14:creationId xmlns:p14="http://schemas.microsoft.com/office/powerpoint/2010/main" val="2065853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D4730B-816C-4623-A8C5-8B033EE73B9C}" type="slidenum">
              <a:rPr lang="en-US" smtClean="0"/>
              <a:t>5</a:t>
            </a:fld>
            <a:endParaRPr lang="en-US" dirty="0"/>
          </a:p>
        </p:txBody>
      </p:sp>
    </p:spTree>
    <p:extLst>
      <p:ext uri="{BB962C8B-B14F-4D97-AF65-F5344CB8AC3E}">
        <p14:creationId xmlns:p14="http://schemas.microsoft.com/office/powerpoint/2010/main" val="1573503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6</a:t>
            </a:fld>
            <a:endParaRPr lang="fr-FR"/>
          </a:p>
        </p:txBody>
      </p:sp>
    </p:spTree>
    <p:extLst>
      <p:ext uri="{BB962C8B-B14F-4D97-AF65-F5344CB8AC3E}">
        <p14:creationId xmlns:p14="http://schemas.microsoft.com/office/powerpoint/2010/main" val="3894490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9</a:t>
            </a:fld>
            <a:endParaRPr lang="fr-FR"/>
          </a:p>
        </p:txBody>
      </p:sp>
    </p:spTree>
    <p:extLst>
      <p:ext uri="{BB962C8B-B14F-4D97-AF65-F5344CB8AC3E}">
        <p14:creationId xmlns:p14="http://schemas.microsoft.com/office/powerpoint/2010/main" val="1174541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2DD4730B-816C-4623-A8C5-8B033EE73B9C}" type="slidenum">
              <a:rPr lang="en-US" smtClean="0"/>
              <a:t>12</a:t>
            </a:fld>
            <a:endParaRPr lang="en-US" dirty="0"/>
          </a:p>
        </p:txBody>
      </p:sp>
    </p:spTree>
    <p:extLst>
      <p:ext uri="{BB962C8B-B14F-4D97-AF65-F5344CB8AC3E}">
        <p14:creationId xmlns:p14="http://schemas.microsoft.com/office/powerpoint/2010/main" val="115611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2DD4730B-816C-4623-A8C5-8B033EE73B9C}" type="slidenum">
              <a:rPr lang="en-US" smtClean="0"/>
              <a:t>14</a:t>
            </a:fld>
            <a:endParaRPr lang="en-US" dirty="0"/>
          </a:p>
        </p:txBody>
      </p:sp>
    </p:spTree>
    <p:extLst>
      <p:ext uri="{BB962C8B-B14F-4D97-AF65-F5344CB8AC3E}">
        <p14:creationId xmlns:p14="http://schemas.microsoft.com/office/powerpoint/2010/main" val="3770361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2DD4730B-816C-4623-A8C5-8B033EE73B9C}" type="slidenum">
              <a:rPr lang="en-US" smtClean="0"/>
              <a:t>17</a:t>
            </a:fld>
            <a:endParaRPr lang="en-US" dirty="0"/>
          </a:p>
        </p:txBody>
      </p:sp>
    </p:spTree>
    <p:extLst>
      <p:ext uri="{BB962C8B-B14F-4D97-AF65-F5344CB8AC3E}">
        <p14:creationId xmlns:p14="http://schemas.microsoft.com/office/powerpoint/2010/main" val="283499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10CC4193-3638-467A-B771-A87B54F86C77}" type="slidenum">
              <a:rPr lang="fr-FR" smtClean="0"/>
              <a:t>18</a:t>
            </a:fld>
            <a:endParaRPr lang="fr-FR"/>
          </a:p>
        </p:txBody>
      </p:sp>
    </p:spTree>
    <p:extLst>
      <p:ext uri="{BB962C8B-B14F-4D97-AF65-F5344CB8AC3E}">
        <p14:creationId xmlns:p14="http://schemas.microsoft.com/office/powerpoint/2010/main" val="317840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C1AA8-0D1B-4F69-9C88-EDDB99C38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FC472A99-D6A1-49FA-80DB-759DCBBDF6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A3057258-B342-4D6A-A76C-9C65B2B0817C}"/>
              </a:ext>
            </a:extLst>
          </p:cNvPr>
          <p:cNvSpPr>
            <a:spLocks noGrp="1"/>
          </p:cNvSpPr>
          <p:nvPr>
            <p:ph type="dt" sz="half" idx="10"/>
          </p:nvPr>
        </p:nvSpPr>
        <p:spPr/>
        <p:txBody>
          <a:bodyPr/>
          <a:lstStyle/>
          <a:p>
            <a:fld id="{DDADC517-FF30-4C19-A771-5ADBF55B857F}" type="datetimeFigureOut">
              <a:rPr lang="fr-FR" smtClean="0"/>
              <a:t>01/01/2024</a:t>
            </a:fld>
            <a:endParaRPr lang="fr-FR"/>
          </a:p>
        </p:txBody>
      </p:sp>
      <p:sp>
        <p:nvSpPr>
          <p:cNvPr id="5" name="Footer Placeholder 4">
            <a:extLst>
              <a:ext uri="{FF2B5EF4-FFF2-40B4-BE49-F238E27FC236}">
                <a16:creationId xmlns:a16="http://schemas.microsoft.com/office/drawing/2014/main" id="{011B90F3-B422-4354-A722-F42FB75CA3E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359E91D-FFE7-4B98-9514-593A9B1A5B02}"/>
              </a:ext>
            </a:extLst>
          </p:cNvPr>
          <p:cNvSpPr>
            <a:spLocks noGrp="1"/>
          </p:cNvSpPr>
          <p:nvPr>
            <p:ph type="sldNum" sz="quarter" idx="12"/>
          </p:nvPr>
        </p:nvSpPr>
        <p:spPr/>
        <p:txBody>
          <a:bodyPr/>
          <a:lstStyle/>
          <a:p>
            <a:fld id="{8EE0716D-FB17-4633-9A06-709BB6830A59}" type="slidenum">
              <a:rPr lang="fr-FR" smtClean="0"/>
              <a:t>‹#›</a:t>
            </a:fld>
            <a:endParaRPr lang="fr-FR"/>
          </a:p>
        </p:txBody>
      </p:sp>
    </p:spTree>
    <p:extLst>
      <p:ext uri="{BB962C8B-B14F-4D97-AF65-F5344CB8AC3E}">
        <p14:creationId xmlns:p14="http://schemas.microsoft.com/office/powerpoint/2010/main" val="4148684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9D046-EF3F-4F08-A4E4-5953E6F4AF27}"/>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47CFC6CB-3B6C-4B32-BBED-F35677FA06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6CFC0F9-6E12-409F-9D57-6892A39E34CC}"/>
              </a:ext>
            </a:extLst>
          </p:cNvPr>
          <p:cNvSpPr>
            <a:spLocks noGrp="1"/>
          </p:cNvSpPr>
          <p:nvPr>
            <p:ph type="dt" sz="half" idx="10"/>
          </p:nvPr>
        </p:nvSpPr>
        <p:spPr/>
        <p:txBody>
          <a:bodyPr/>
          <a:lstStyle/>
          <a:p>
            <a:fld id="{DDADC517-FF30-4C19-A771-5ADBF55B857F}" type="datetimeFigureOut">
              <a:rPr lang="fr-FR" smtClean="0"/>
              <a:t>01/01/2024</a:t>
            </a:fld>
            <a:endParaRPr lang="fr-FR"/>
          </a:p>
        </p:txBody>
      </p:sp>
      <p:sp>
        <p:nvSpPr>
          <p:cNvPr id="5" name="Footer Placeholder 4">
            <a:extLst>
              <a:ext uri="{FF2B5EF4-FFF2-40B4-BE49-F238E27FC236}">
                <a16:creationId xmlns:a16="http://schemas.microsoft.com/office/drawing/2014/main" id="{9CE4D1D8-A22B-4136-9565-C44FA192A98B}"/>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9684664-4C80-4FD7-9366-FB6DA18626C7}"/>
              </a:ext>
            </a:extLst>
          </p:cNvPr>
          <p:cNvSpPr>
            <a:spLocks noGrp="1"/>
          </p:cNvSpPr>
          <p:nvPr>
            <p:ph type="sldNum" sz="quarter" idx="12"/>
          </p:nvPr>
        </p:nvSpPr>
        <p:spPr/>
        <p:txBody>
          <a:bodyPr/>
          <a:lstStyle/>
          <a:p>
            <a:fld id="{8EE0716D-FB17-4633-9A06-709BB6830A59}" type="slidenum">
              <a:rPr lang="fr-FR" smtClean="0"/>
              <a:t>‹#›</a:t>
            </a:fld>
            <a:endParaRPr lang="fr-FR"/>
          </a:p>
        </p:txBody>
      </p:sp>
    </p:spTree>
    <p:extLst>
      <p:ext uri="{BB962C8B-B14F-4D97-AF65-F5344CB8AC3E}">
        <p14:creationId xmlns:p14="http://schemas.microsoft.com/office/powerpoint/2010/main" val="180143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41786-BF81-4A1F-A962-DE2F630C03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50A7906-0D1B-4C8C-867F-5C52E4747EE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677E24C4-25E3-4F09-BEA7-A45D6BEA379A}"/>
              </a:ext>
            </a:extLst>
          </p:cNvPr>
          <p:cNvSpPr>
            <a:spLocks noGrp="1"/>
          </p:cNvSpPr>
          <p:nvPr>
            <p:ph type="dt" sz="half" idx="10"/>
          </p:nvPr>
        </p:nvSpPr>
        <p:spPr/>
        <p:txBody>
          <a:bodyPr/>
          <a:lstStyle/>
          <a:p>
            <a:fld id="{DDADC517-FF30-4C19-A771-5ADBF55B857F}" type="datetimeFigureOut">
              <a:rPr lang="fr-FR" smtClean="0"/>
              <a:t>01/01/2024</a:t>
            </a:fld>
            <a:endParaRPr lang="fr-FR"/>
          </a:p>
        </p:txBody>
      </p:sp>
      <p:sp>
        <p:nvSpPr>
          <p:cNvPr id="5" name="Footer Placeholder 4">
            <a:extLst>
              <a:ext uri="{FF2B5EF4-FFF2-40B4-BE49-F238E27FC236}">
                <a16:creationId xmlns:a16="http://schemas.microsoft.com/office/drawing/2014/main" id="{502E8A92-255B-4AE4-882B-41AED3F4441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9CFA9E-1FE8-4A4E-B57F-7E94D1D4ACC8}"/>
              </a:ext>
            </a:extLst>
          </p:cNvPr>
          <p:cNvSpPr>
            <a:spLocks noGrp="1"/>
          </p:cNvSpPr>
          <p:nvPr>
            <p:ph type="sldNum" sz="quarter" idx="12"/>
          </p:nvPr>
        </p:nvSpPr>
        <p:spPr/>
        <p:txBody>
          <a:bodyPr/>
          <a:lstStyle/>
          <a:p>
            <a:fld id="{8EE0716D-FB17-4633-9A06-709BB6830A59}" type="slidenum">
              <a:rPr lang="fr-FR" smtClean="0"/>
              <a:t>‹#›</a:t>
            </a:fld>
            <a:endParaRPr lang="fr-FR"/>
          </a:p>
        </p:txBody>
      </p:sp>
    </p:spTree>
    <p:extLst>
      <p:ext uri="{BB962C8B-B14F-4D97-AF65-F5344CB8AC3E}">
        <p14:creationId xmlns:p14="http://schemas.microsoft.com/office/powerpoint/2010/main" val="2721871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564D-6DF5-4D58-9876-CD094F0878B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F053ABF7-69E1-4811-8ABB-627E7C9D1C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B9C40F1-D37C-48B6-BAFE-8D740E454F1F}"/>
              </a:ext>
            </a:extLst>
          </p:cNvPr>
          <p:cNvSpPr>
            <a:spLocks noGrp="1"/>
          </p:cNvSpPr>
          <p:nvPr>
            <p:ph type="dt" sz="half" idx="10"/>
          </p:nvPr>
        </p:nvSpPr>
        <p:spPr/>
        <p:txBody>
          <a:bodyPr/>
          <a:lstStyle/>
          <a:p>
            <a:fld id="{DDADC517-FF30-4C19-A771-5ADBF55B857F}" type="datetimeFigureOut">
              <a:rPr lang="fr-FR" smtClean="0"/>
              <a:t>01/01/2024</a:t>
            </a:fld>
            <a:endParaRPr lang="fr-FR"/>
          </a:p>
        </p:txBody>
      </p:sp>
      <p:sp>
        <p:nvSpPr>
          <p:cNvPr id="5" name="Footer Placeholder 4">
            <a:extLst>
              <a:ext uri="{FF2B5EF4-FFF2-40B4-BE49-F238E27FC236}">
                <a16:creationId xmlns:a16="http://schemas.microsoft.com/office/drawing/2014/main" id="{B56746DD-2215-4641-BAD4-04FB93AFD8F6}"/>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9D845D21-A116-4C89-93FE-FD8EE9F303B6}"/>
              </a:ext>
            </a:extLst>
          </p:cNvPr>
          <p:cNvSpPr>
            <a:spLocks noGrp="1"/>
          </p:cNvSpPr>
          <p:nvPr>
            <p:ph type="sldNum" sz="quarter" idx="12"/>
          </p:nvPr>
        </p:nvSpPr>
        <p:spPr/>
        <p:txBody>
          <a:bodyPr/>
          <a:lstStyle/>
          <a:p>
            <a:fld id="{8EE0716D-FB17-4633-9A06-709BB6830A59}" type="slidenum">
              <a:rPr lang="fr-FR" smtClean="0"/>
              <a:t>‹#›</a:t>
            </a:fld>
            <a:endParaRPr lang="fr-FR"/>
          </a:p>
        </p:txBody>
      </p:sp>
    </p:spTree>
    <p:extLst>
      <p:ext uri="{BB962C8B-B14F-4D97-AF65-F5344CB8AC3E}">
        <p14:creationId xmlns:p14="http://schemas.microsoft.com/office/powerpoint/2010/main" val="42964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69EB-B69C-4498-9BAD-755DC9698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6663240B-ED91-4141-8504-A8D680F86D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4B2FEB-19B0-4F39-B7E1-DCFACC41B506}"/>
              </a:ext>
            </a:extLst>
          </p:cNvPr>
          <p:cNvSpPr>
            <a:spLocks noGrp="1"/>
          </p:cNvSpPr>
          <p:nvPr>
            <p:ph type="dt" sz="half" idx="10"/>
          </p:nvPr>
        </p:nvSpPr>
        <p:spPr/>
        <p:txBody>
          <a:bodyPr/>
          <a:lstStyle/>
          <a:p>
            <a:fld id="{DDADC517-FF30-4C19-A771-5ADBF55B857F}" type="datetimeFigureOut">
              <a:rPr lang="fr-FR" smtClean="0"/>
              <a:t>01/01/2024</a:t>
            </a:fld>
            <a:endParaRPr lang="fr-FR"/>
          </a:p>
        </p:txBody>
      </p:sp>
      <p:sp>
        <p:nvSpPr>
          <p:cNvPr id="5" name="Footer Placeholder 4">
            <a:extLst>
              <a:ext uri="{FF2B5EF4-FFF2-40B4-BE49-F238E27FC236}">
                <a16:creationId xmlns:a16="http://schemas.microsoft.com/office/drawing/2014/main" id="{1B4C8401-527C-40C4-A537-93F9784C6D3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560F1F7-3DBF-45AA-869F-F537E64F4F1B}"/>
              </a:ext>
            </a:extLst>
          </p:cNvPr>
          <p:cNvSpPr>
            <a:spLocks noGrp="1"/>
          </p:cNvSpPr>
          <p:nvPr>
            <p:ph type="sldNum" sz="quarter" idx="12"/>
          </p:nvPr>
        </p:nvSpPr>
        <p:spPr/>
        <p:txBody>
          <a:bodyPr/>
          <a:lstStyle/>
          <a:p>
            <a:fld id="{8EE0716D-FB17-4633-9A06-709BB6830A59}" type="slidenum">
              <a:rPr lang="fr-FR" smtClean="0"/>
              <a:t>‹#›</a:t>
            </a:fld>
            <a:endParaRPr lang="fr-FR"/>
          </a:p>
        </p:txBody>
      </p:sp>
    </p:spTree>
    <p:extLst>
      <p:ext uri="{BB962C8B-B14F-4D97-AF65-F5344CB8AC3E}">
        <p14:creationId xmlns:p14="http://schemas.microsoft.com/office/powerpoint/2010/main" val="266226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060E2-2A04-47F9-8C6E-2B9CE7C6A783}"/>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F55F0E30-9849-4A91-A2AE-462A638B041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BC9FF90-EBF1-4347-BF7B-8B2761D3DE0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E7F8460B-853A-4FEE-AF09-6E69252BF52E}"/>
              </a:ext>
            </a:extLst>
          </p:cNvPr>
          <p:cNvSpPr>
            <a:spLocks noGrp="1"/>
          </p:cNvSpPr>
          <p:nvPr>
            <p:ph type="dt" sz="half" idx="10"/>
          </p:nvPr>
        </p:nvSpPr>
        <p:spPr/>
        <p:txBody>
          <a:bodyPr/>
          <a:lstStyle/>
          <a:p>
            <a:fld id="{DDADC517-FF30-4C19-A771-5ADBF55B857F}" type="datetimeFigureOut">
              <a:rPr lang="fr-FR" smtClean="0"/>
              <a:t>01/01/2024</a:t>
            </a:fld>
            <a:endParaRPr lang="fr-FR"/>
          </a:p>
        </p:txBody>
      </p:sp>
      <p:sp>
        <p:nvSpPr>
          <p:cNvPr id="6" name="Footer Placeholder 5">
            <a:extLst>
              <a:ext uri="{FF2B5EF4-FFF2-40B4-BE49-F238E27FC236}">
                <a16:creationId xmlns:a16="http://schemas.microsoft.com/office/drawing/2014/main" id="{99F60BBA-00C1-4C69-A1F2-45F5F8A0B3E4}"/>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D67682D-F08F-4F3D-A740-11ACC9C7207D}"/>
              </a:ext>
            </a:extLst>
          </p:cNvPr>
          <p:cNvSpPr>
            <a:spLocks noGrp="1"/>
          </p:cNvSpPr>
          <p:nvPr>
            <p:ph type="sldNum" sz="quarter" idx="12"/>
          </p:nvPr>
        </p:nvSpPr>
        <p:spPr/>
        <p:txBody>
          <a:bodyPr/>
          <a:lstStyle/>
          <a:p>
            <a:fld id="{8EE0716D-FB17-4633-9A06-709BB6830A59}" type="slidenum">
              <a:rPr lang="fr-FR" smtClean="0"/>
              <a:t>‹#›</a:t>
            </a:fld>
            <a:endParaRPr lang="fr-FR"/>
          </a:p>
        </p:txBody>
      </p:sp>
    </p:spTree>
    <p:extLst>
      <p:ext uri="{BB962C8B-B14F-4D97-AF65-F5344CB8AC3E}">
        <p14:creationId xmlns:p14="http://schemas.microsoft.com/office/powerpoint/2010/main" val="4002435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E935E-3D8D-4C5B-AB4D-3A2E8F2B7856}"/>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367D8FB-5EC3-4EC9-89A4-A7C6DD16DD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1587E6C-CBBF-4E07-92F7-61542BCC06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983D94A1-1723-46A7-8215-BC78AD4D13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FA63F4D-EA17-4291-BD2A-C5586FEF08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9FA4090C-9CE2-4531-B6EF-D1ED1E9B6AE0}"/>
              </a:ext>
            </a:extLst>
          </p:cNvPr>
          <p:cNvSpPr>
            <a:spLocks noGrp="1"/>
          </p:cNvSpPr>
          <p:nvPr>
            <p:ph type="dt" sz="half" idx="10"/>
          </p:nvPr>
        </p:nvSpPr>
        <p:spPr/>
        <p:txBody>
          <a:bodyPr/>
          <a:lstStyle/>
          <a:p>
            <a:fld id="{DDADC517-FF30-4C19-A771-5ADBF55B857F}" type="datetimeFigureOut">
              <a:rPr lang="fr-FR" smtClean="0"/>
              <a:t>01/01/2024</a:t>
            </a:fld>
            <a:endParaRPr lang="fr-FR"/>
          </a:p>
        </p:txBody>
      </p:sp>
      <p:sp>
        <p:nvSpPr>
          <p:cNvPr id="8" name="Footer Placeholder 7">
            <a:extLst>
              <a:ext uri="{FF2B5EF4-FFF2-40B4-BE49-F238E27FC236}">
                <a16:creationId xmlns:a16="http://schemas.microsoft.com/office/drawing/2014/main" id="{3A8664DD-7450-4655-A600-BC51C7FB44B3}"/>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1C452B6E-ED36-4247-9B2C-B46AD58605CC}"/>
              </a:ext>
            </a:extLst>
          </p:cNvPr>
          <p:cNvSpPr>
            <a:spLocks noGrp="1"/>
          </p:cNvSpPr>
          <p:nvPr>
            <p:ph type="sldNum" sz="quarter" idx="12"/>
          </p:nvPr>
        </p:nvSpPr>
        <p:spPr/>
        <p:txBody>
          <a:bodyPr/>
          <a:lstStyle/>
          <a:p>
            <a:fld id="{8EE0716D-FB17-4633-9A06-709BB6830A59}" type="slidenum">
              <a:rPr lang="fr-FR" smtClean="0"/>
              <a:t>‹#›</a:t>
            </a:fld>
            <a:endParaRPr lang="fr-FR"/>
          </a:p>
        </p:txBody>
      </p:sp>
    </p:spTree>
    <p:extLst>
      <p:ext uri="{BB962C8B-B14F-4D97-AF65-F5344CB8AC3E}">
        <p14:creationId xmlns:p14="http://schemas.microsoft.com/office/powerpoint/2010/main" val="17748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B410E-C910-4E0F-9149-9E72F36D668A}"/>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58AA140A-D8D5-4766-A830-A23B2F7B65D4}"/>
              </a:ext>
            </a:extLst>
          </p:cNvPr>
          <p:cNvSpPr>
            <a:spLocks noGrp="1"/>
          </p:cNvSpPr>
          <p:nvPr>
            <p:ph type="dt" sz="half" idx="10"/>
          </p:nvPr>
        </p:nvSpPr>
        <p:spPr/>
        <p:txBody>
          <a:bodyPr/>
          <a:lstStyle/>
          <a:p>
            <a:fld id="{DDADC517-FF30-4C19-A771-5ADBF55B857F}" type="datetimeFigureOut">
              <a:rPr lang="fr-FR" smtClean="0"/>
              <a:t>01/01/2024</a:t>
            </a:fld>
            <a:endParaRPr lang="fr-FR"/>
          </a:p>
        </p:txBody>
      </p:sp>
      <p:sp>
        <p:nvSpPr>
          <p:cNvPr id="4" name="Footer Placeholder 3">
            <a:extLst>
              <a:ext uri="{FF2B5EF4-FFF2-40B4-BE49-F238E27FC236}">
                <a16:creationId xmlns:a16="http://schemas.microsoft.com/office/drawing/2014/main" id="{DFCD7EC5-F1E0-4A1D-9060-464F05759122}"/>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968037FC-2A41-4E14-848B-6278B73BE64A}"/>
              </a:ext>
            </a:extLst>
          </p:cNvPr>
          <p:cNvSpPr>
            <a:spLocks noGrp="1"/>
          </p:cNvSpPr>
          <p:nvPr>
            <p:ph type="sldNum" sz="quarter" idx="12"/>
          </p:nvPr>
        </p:nvSpPr>
        <p:spPr/>
        <p:txBody>
          <a:bodyPr/>
          <a:lstStyle/>
          <a:p>
            <a:fld id="{8EE0716D-FB17-4633-9A06-709BB6830A59}" type="slidenum">
              <a:rPr lang="fr-FR" smtClean="0"/>
              <a:t>‹#›</a:t>
            </a:fld>
            <a:endParaRPr lang="fr-FR"/>
          </a:p>
        </p:txBody>
      </p:sp>
    </p:spTree>
    <p:extLst>
      <p:ext uri="{BB962C8B-B14F-4D97-AF65-F5344CB8AC3E}">
        <p14:creationId xmlns:p14="http://schemas.microsoft.com/office/powerpoint/2010/main" val="1358555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F57F9D-5D04-42E5-9CB6-D514103F602A}"/>
              </a:ext>
            </a:extLst>
          </p:cNvPr>
          <p:cNvSpPr>
            <a:spLocks noGrp="1"/>
          </p:cNvSpPr>
          <p:nvPr>
            <p:ph type="dt" sz="half" idx="10"/>
          </p:nvPr>
        </p:nvSpPr>
        <p:spPr/>
        <p:txBody>
          <a:bodyPr/>
          <a:lstStyle/>
          <a:p>
            <a:fld id="{DDADC517-FF30-4C19-A771-5ADBF55B857F}" type="datetimeFigureOut">
              <a:rPr lang="fr-FR" smtClean="0"/>
              <a:t>01/01/2024</a:t>
            </a:fld>
            <a:endParaRPr lang="fr-FR"/>
          </a:p>
        </p:txBody>
      </p:sp>
      <p:sp>
        <p:nvSpPr>
          <p:cNvPr id="3" name="Footer Placeholder 2">
            <a:extLst>
              <a:ext uri="{FF2B5EF4-FFF2-40B4-BE49-F238E27FC236}">
                <a16:creationId xmlns:a16="http://schemas.microsoft.com/office/drawing/2014/main" id="{8A435249-D29A-45FE-B6CA-D2145A7C6ECE}"/>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74337032-2C1E-45FC-9DB8-E421866D8A19}"/>
              </a:ext>
            </a:extLst>
          </p:cNvPr>
          <p:cNvSpPr>
            <a:spLocks noGrp="1"/>
          </p:cNvSpPr>
          <p:nvPr>
            <p:ph type="sldNum" sz="quarter" idx="12"/>
          </p:nvPr>
        </p:nvSpPr>
        <p:spPr/>
        <p:txBody>
          <a:bodyPr/>
          <a:lstStyle/>
          <a:p>
            <a:fld id="{8EE0716D-FB17-4633-9A06-709BB6830A59}" type="slidenum">
              <a:rPr lang="fr-FR" smtClean="0"/>
              <a:t>‹#›</a:t>
            </a:fld>
            <a:endParaRPr lang="fr-FR"/>
          </a:p>
        </p:txBody>
      </p:sp>
    </p:spTree>
    <p:extLst>
      <p:ext uri="{BB962C8B-B14F-4D97-AF65-F5344CB8AC3E}">
        <p14:creationId xmlns:p14="http://schemas.microsoft.com/office/powerpoint/2010/main" val="130917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8D8F-FA95-4FF4-846E-345E78CA03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5C4DEC71-5E00-4BB7-A1B5-5E7977A9B9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6BDB0C3D-0E6D-4BC6-8014-6CC6F394A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D40F1A-869C-43EC-BA5F-AEC850AB1D0E}"/>
              </a:ext>
            </a:extLst>
          </p:cNvPr>
          <p:cNvSpPr>
            <a:spLocks noGrp="1"/>
          </p:cNvSpPr>
          <p:nvPr>
            <p:ph type="dt" sz="half" idx="10"/>
          </p:nvPr>
        </p:nvSpPr>
        <p:spPr/>
        <p:txBody>
          <a:bodyPr/>
          <a:lstStyle/>
          <a:p>
            <a:fld id="{DDADC517-FF30-4C19-A771-5ADBF55B857F}" type="datetimeFigureOut">
              <a:rPr lang="fr-FR" smtClean="0"/>
              <a:t>01/01/2024</a:t>
            </a:fld>
            <a:endParaRPr lang="fr-FR"/>
          </a:p>
        </p:txBody>
      </p:sp>
      <p:sp>
        <p:nvSpPr>
          <p:cNvPr id="6" name="Footer Placeholder 5">
            <a:extLst>
              <a:ext uri="{FF2B5EF4-FFF2-40B4-BE49-F238E27FC236}">
                <a16:creationId xmlns:a16="http://schemas.microsoft.com/office/drawing/2014/main" id="{B00DE96A-E161-4F66-A9A9-929C11B47D0A}"/>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F04EB313-F449-4B38-88ED-EF0CDEB86BD5}"/>
              </a:ext>
            </a:extLst>
          </p:cNvPr>
          <p:cNvSpPr>
            <a:spLocks noGrp="1"/>
          </p:cNvSpPr>
          <p:nvPr>
            <p:ph type="sldNum" sz="quarter" idx="12"/>
          </p:nvPr>
        </p:nvSpPr>
        <p:spPr/>
        <p:txBody>
          <a:bodyPr/>
          <a:lstStyle/>
          <a:p>
            <a:fld id="{8EE0716D-FB17-4633-9A06-709BB6830A59}" type="slidenum">
              <a:rPr lang="fr-FR" smtClean="0"/>
              <a:t>‹#›</a:t>
            </a:fld>
            <a:endParaRPr lang="fr-FR"/>
          </a:p>
        </p:txBody>
      </p:sp>
    </p:spTree>
    <p:extLst>
      <p:ext uri="{BB962C8B-B14F-4D97-AF65-F5344CB8AC3E}">
        <p14:creationId xmlns:p14="http://schemas.microsoft.com/office/powerpoint/2010/main" val="623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699E4-B46F-46B6-95D8-344D2D50A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F78A6096-391A-403D-BBC7-65AE703B30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4BD277E4-0637-42E8-B047-7032FA912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2002-C11B-4D8F-A4F7-BF0ABD969D2B}"/>
              </a:ext>
            </a:extLst>
          </p:cNvPr>
          <p:cNvSpPr>
            <a:spLocks noGrp="1"/>
          </p:cNvSpPr>
          <p:nvPr>
            <p:ph type="dt" sz="half" idx="10"/>
          </p:nvPr>
        </p:nvSpPr>
        <p:spPr/>
        <p:txBody>
          <a:bodyPr/>
          <a:lstStyle/>
          <a:p>
            <a:fld id="{DDADC517-FF30-4C19-A771-5ADBF55B857F}" type="datetimeFigureOut">
              <a:rPr lang="fr-FR" smtClean="0"/>
              <a:t>01/01/2024</a:t>
            </a:fld>
            <a:endParaRPr lang="fr-FR"/>
          </a:p>
        </p:txBody>
      </p:sp>
      <p:sp>
        <p:nvSpPr>
          <p:cNvPr id="6" name="Footer Placeholder 5">
            <a:extLst>
              <a:ext uri="{FF2B5EF4-FFF2-40B4-BE49-F238E27FC236}">
                <a16:creationId xmlns:a16="http://schemas.microsoft.com/office/drawing/2014/main" id="{554F8EDE-6DA5-42A8-AD84-8AE5D9C66CF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BAAD8E5C-358A-4232-9764-7EFE5563B45F}"/>
              </a:ext>
            </a:extLst>
          </p:cNvPr>
          <p:cNvSpPr>
            <a:spLocks noGrp="1"/>
          </p:cNvSpPr>
          <p:nvPr>
            <p:ph type="sldNum" sz="quarter" idx="12"/>
          </p:nvPr>
        </p:nvSpPr>
        <p:spPr/>
        <p:txBody>
          <a:bodyPr/>
          <a:lstStyle/>
          <a:p>
            <a:fld id="{8EE0716D-FB17-4633-9A06-709BB6830A59}" type="slidenum">
              <a:rPr lang="fr-FR" smtClean="0"/>
              <a:t>‹#›</a:t>
            </a:fld>
            <a:endParaRPr lang="fr-FR"/>
          </a:p>
        </p:txBody>
      </p:sp>
    </p:spTree>
    <p:extLst>
      <p:ext uri="{BB962C8B-B14F-4D97-AF65-F5344CB8AC3E}">
        <p14:creationId xmlns:p14="http://schemas.microsoft.com/office/powerpoint/2010/main" val="39537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EC13B1-CE75-41AC-81A4-8E1F7FBD8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6A22ADA2-4942-4966-89BC-D2CE6205EF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FDB60B1D-D8AA-4723-807F-A0C15FA27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DC517-FF30-4C19-A771-5ADBF55B857F}" type="datetimeFigureOut">
              <a:rPr lang="fr-FR" smtClean="0"/>
              <a:t>01/01/2024</a:t>
            </a:fld>
            <a:endParaRPr lang="fr-FR"/>
          </a:p>
        </p:txBody>
      </p:sp>
      <p:sp>
        <p:nvSpPr>
          <p:cNvPr id="5" name="Footer Placeholder 4">
            <a:extLst>
              <a:ext uri="{FF2B5EF4-FFF2-40B4-BE49-F238E27FC236}">
                <a16:creationId xmlns:a16="http://schemas.microsoft.com/office/drawing/2014/main" id="{4797E03B-F624-4BD0-937C-5BE1C65B20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57160466-4957-4082-873C-C36A8AD70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0716D-FB17-4633-9A06-709BB6830A59}" type="slidenum">
              <a:rPr lang="fr-FR" smtClean="0"/>
              <a:t>‹#›</a:t>
            </a:fld>
            <a:endParaRPr lang="fr-FR"/>
          </a:p>
        </p:txBody>
      </p:sp>
    </p:spTree>
    <p:extLst>
      <p:ext uri="{BB962C8B-B14F-4D97-AF65-F5344CB8AC3E}">
        <p14:creationId xmlns:p14="http://schemas.microsoft.com/office/powerpoint/2010/main" val="1542331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ajean@tauex.tau.ac.il" TargetMode="External"/><Relationship Id="rId4" Type="http://schemas.openxmlformats.org/officeDocument/2006/relationships/hyperlink" Target="http://www.askenasyjean.com/index.aspx"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Zyklon_B" TargetMode="External"/><Relationship Id="rId2" Type="http://schemas.openxmlformats.org/officeDocument/2006/relationships/hyperlink" Target="https://en.wikipedia.org/wiki/Hanns_Johst"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ature.com/articles/nrn271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en.wikipedia.org/wiki/Paul_D._MacLean" TargetMode="External"/><Relationship Id="rId7" Type="http://schemas.openxmlformats.org/officeDocument/2006/relationships/image" Target="../media/image20.png"/><Relationship Id="rId2" Type="http://schemas.openxmlformats.org/officeDocument/2006/relationships/hyperlink" Target="https://en.wikipedia.org/wiki/Thanatos#In_psychology_and_medicine"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en.wikipedia.org/wiki/Konrad_Lorenz" TargetMode="External"/><Relationship Id="rId4" Type="http://schemas.openxmlformats.org/officeDocument/2006/relationships/hyperlink" Target="https://en.wikipedia.org/wiki/Alfred_Adler" TargetMode="Externa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en.wikipedia.org/wiki/Wannsee_Conference" TargetMode="External"/><Relationship Id="rId7" Type="http://schemas.openxmlformats.org/officeDocument/2006/relationships/hyperlink" Target="https://en.wikipedia.org/wiki/Omega_Poin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en.wikipedia.org/wiki/Pierre_Teilhard_de_Chardin" TargetMode="External"/><Relationship Id="rId5" Type="http://schemas.openxmlformats.org/officeDocument/2006/relationships/hyperlink" Target="https://en.wikipedia.org/wiki/%C3%89lan_vital" TargetMode="External"/><Relationship Id="rId4" Type="http://schemas.openxmlformats.org/officeDocument/2006/relationships/hyperlink" Target="https://en.wikipedia.org/wiki/Henri_Bergson"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en.wikipedia.org/wiki/William_Cavendish,_1st_Duke_of_Newcastle" TargetMode="External"/><Relationship Id="rId7" Type="http://schemas.openxmlformats.org/officeDocument/2006/relationships/image" Target="../media/image25.png"/><Relationship Id="rId2" Type="http://schemas.openxmlformats.org/officeDocument/2006/relationships/hyperlink" Target="https://en.wikipedia.org/wiki/Ren%C3%A9_Descartes"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en.wikipedia.org/wiki/Libert_Froidmont" TargetMode="External"/><Relationship Id="rId4" Type="http://schemas.openxmlformats.org/officeDocument/2006/relationships/hyperlink" Target="https://en.wikipedia.org/wiki/Henry_More" TargetMode="Externa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en.wikipedia.org/wiki/%C3%89mile_Durkheim" TargetMode="External"/><Relationship Id="rId7" Type="http://schemas.openxmlformats.org/officeDocument/2006/relationships/image" Target="../media/image29.png"/><Relationship Id="rId2" Type="http://schemas.openxmlformats.org/officeDocument/2006/relationships/hyperlink" Target="https://en.wikipedia.org/wiki/Joseph_Conrad"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en.wikipedia.org/wiki/Honor%C3%A9_de_Balzac" TargetMode="External"/><Relationship Id="rId4" Type="http://schemas.openxmlformats.org/officeDocument/2006/relationships/hyperlink" Target="https://en.wikipedia.org/wiki/Homo_duplex"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Victor_of_Aveyr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Panbanisha" TargetMode="External"/><Relationship Id="rId3" Type="http://schemas.openxmlformats.org/officeDocument/2006/relationships/hyperlink" Target="https://en.wikipedia.org/wiki/Bonobo" TargetMode="External"/><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en.wikipedia.org/wiki/Kanzi" TargetMode="External"/><Relationship Id="rId4" Type="http://schemas.openxmlformats.org/officeDocument/2006/relationships/hyperlink" Target="https://en.wikipedia.org/wiki/Sue_Savage-Rumbaugh"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Positron_emission_tomography" TargetMode="External"/><Relationship Id="rId2" Type="http://schemas.openxmlformats.org/officeDocument/2006/relationships/hyperlink" Target="https://en.wikipedia.org/wiki/Functional_magnetic_resonance_imag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n.wikipedia.org/wiki/Joseph_Goebbel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encyclopedia.ushmm.org/content/en/article/operation-reinhard-einsatz-reinhard" TargetMode="External"/><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en.wikipedia.org/wiki/Treblinka_extermination_camp" TargetMode="External"/><Relationship Id="rId5" Type="http://schemas.openxmlformats.org/officeDocument/2006/relationships/hyperlink" Target="https://en.wikipedia.org/wiki/Sobibor_extermination_camp" TargetMode="External"/><Relationship Id="rId4" Type="http://schemas.openxmlformats.org/officeDocument/2006/relationships/hyperlink" Target="https://en.wikipedia.org/wiki/Belzec_extermination_camp"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Ontogen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Madison_Grant" TargetMode="External"/><Relationship Id="rId3" Type="http://schemas.openxmlformats.org/officeDocument/2006/relationships/hyperlink" Target="https://en.wikipedia.org/wiki/Arthur_de_Gobineau" TargetMode="External"/><Relationship Id="rId7" Type="http://schemas.openxmlformats.org/officeDocument/2006/relationships/hyperlink" Target="https://en.wikipedia.org/wiki/The_Passing_of_the_Great_Race#:~:text=The%20Passing%20of%20the%20Great%20Race%3A%20Or%2C%20The%20Racial%20Basis,Grant%20(1865%E2%80%931937)."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en.wikipedia.org/wiki/Houston_Stewart_Chamberlain" TargetMode="External"/><Relationship Id="rId11" Type="http://schemas.openxmlformats.org/officeDocument/2006/relationships/image" Target="../media/image38.png"/><Relationship Id="rId5" Type="http://schemas.openxmlformats.org/officeDocument/2006/relationships/hyperlink" Target="https://en.wikipedia.org/wiki/The_Foundations_of_the_Nineteenth_Century" TargetMode="External"/><Relationship Id="rId10" Type="http://schemas.openxmlformats.org/officeDocument/2006/relationships/image" Target="../media/image11.png"/><Relationship Id="rId4" Type="http://schemas.openxmlformats.org/officeDocument/2006/relationships/hyperlink" Target="https://fr.wikipedia.org/wiki/Essai_sur_l%27in%C3%A9galit%C3%A9_des_races_humaines#:~:text=Essai%20sur%20l'in%C3%A9galit%C3%A9%20des%20races%20humaines%20est%20un%20essai,la%20premi%C3%A8re%20fois%20en%201855." TargetMode="External"/><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hyperlink" Target="https://greatwar.nl/books/meinkampf/meinkampf.pdf" TargetMode="External"/><Relationship Id="rId13" Type="http://schemas.openxmlformats.org/officeDocument/2006/relationships/image" Target="../media/image41.png"/><Relationship Id="rId3" Type="http://schemas.openxmlformats.org/officeDocument/2006/relationships/hyperlink" Target="https://en.wikipedia.org/wiki/Eugen_Fischer" TargetMode="External"/><Relationship Id="rId7" Type="http://schemas.openxmlformats.org/officeDocument/2006/relationships/hyperlink" Target="https://en.wikipedia.org/wiki/Hans_F._K._G%C3%BCnther" TargetMode="External"/><Relationship Id="rId12" Type="http://schemas.openxmlformats.org/officeDocument/2006/relationships/image" Target="../media/image40.png"/><Relationship Id="rId2" Type="http://schemas.openxmlformats.org/officeDocument/2006/relationships/hyperlink" Target="https://en.wikipedia.org/wiki/Erwin_Baur" TargetMode="External"/><Relationship Id="rId1" Type="http://schemas.openxmlformats.org/officeDocument/2006/relationships/slideLayout" Target="../slideLayouts/slideLayout2.xml"/><Relationship Id="rId6" Type="http://schemas.openxmlformats.org/officeDocument/2006/relationships/hyperlink" Target="https://en.wikipedia.org/wiki/Rassenkunde_des_deutschen_Volkes" TargetMode="External"/><Relationship Id="rId11" Type="http://schemas.openxmlformats.org/officeDocument/2006/relationships/image" Target="../media/image39.png"/><Relationship Id="rId5" Type="http://schemas.openxmlformats.org/officeDocument/2006/relationships/hyperlink" Target="https://pubmed.ncbi.nlm.nih.gov/12430045/" TargetMode="External"/><Relationship Id="rId10" Type="http://schemas.openxmlformats.org/officeDocument/2006/relationships/hyperlink" Target="https://encyclopedia.ushmm.org/content/en/article/wannsee-protocol" TargetMode="External"/><Relationship Id="rId4" Type="http://schemas.openxmlformats.org/officeDocument/2006/relationships/hyperlink" Target="https://en.wikipedia.org/wiki/Fritz_Lenz" TargetMode="External"/><Relationship Id="rId9" Type="http://schemas.openxmlformats.org/officeDocument/2006/relationships/hyperlink" Target="https://en.wikipedia.org/wiki/Law_for_the_Prevention_of_Hereditarily_Diseased_Offspring" TargetMode="External"/><Relationship Id="rId1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Braunau_am_Inn" TargetMode="External"/><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en.wikipedia.org/wiki/Klara_Hitler" TargetMode="External"/><Relationship Id="rId4" Type="http://schemas.openxmlformats.org/officeDocument/2006/relationships/hyperlink" Target="https://en.wikipedia.org/wiki/Alois_Hitler"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en.wikipedia.org/wiki/Beer_Hall_Putsch" TargetMode="External"/><Relationship Id="rId3" Type="http://schemas.openxmlformats.org/officeDocument/2006/relationships/hyperlink" Target="https://en.wikipedia.org/wiki/Karl_Lueger" TargetMode="External"/><Relationship Id="rId7" Type="http://schemas.openxmlformats.org/officeDocument/2006/relationships/hyperlink" Target="https://en.wikipedia.org/wiki/Kapp_Putsch" TargetMode="External"/><Relationship Id="rId2" Type="http://schemas.openxmlformats.org/officeDocument/2006/relationships/hyperlink" Target="https://en.wikipedia.org/wiki/Georg_Ritter_von_Sch%C3%B6nerer" TargetMode="External"/><Relationship Id="rId1" Type="http://schemas.openxmlformats.org/officeDocument/2006/relationships/slideLayout" Target="../slideLayouts/slideLayout2.xml"/><Relationship Id="rId6" Type="http://schemas.openxmlformats.org/officeDocument/2006/relationships/hyperlink" Target="https://en.wikipedia.org/wiki/National_Socialist_Party" TargetMode="External"/><Relationship Id="rId5" Type="http://schemas.openxmlformats.org/officeDocument/2006/relationships/hyperlink" Target="https://en.wikipedia.org/wiki/German_Workers%27_Party" TargetMode="External"/><Relationship Id="rId10" Type="http://schemas.openxmlformats.org/officeDocument/2006/relationships/hyperlink" Target="https://en.wikipedia.org/wiki/Mein_Kampf" TargetMode="External"/><Relationship Id="rId4" Type="http://schemas.openxmlformats.org/officeDocument/2006/relationships/hyperlink" Target="https://en.wikipedia.org/wiki/First_Battle_of_Ypres" TargetMode="External"/><Relationship Id="rId9" Type="http://schemas.openxmlformats.org/officeDocument/2006/relationships/hyperlink" Target="https://en.wikipedia.org/wiki/Landsberg_Pris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Erich_von_dem_Bach-Zelewski"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en.wikipedia.org/wiki/Majdanek_concentration_cam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Wannsee_Conference" TargetMode="External"/><Relationship Id="rId7" Type="http://schemas.openxmlformats.org/officeDocument/2006/relationships/image" Target="../media/image48.jpg"/><Relationship Id="rId2" Type="http://schemas.openxmlformats.org/officeDocument/2006/relationships/hyperlink" Target="https://en.wikipedia.org/wiki/Final_Solution" TargetMode="External"/><Relationship Id="rId1" Type="http://schemas.openxmlformats.org/officeDocument/2006/relationships/slideLayout" Target="../slideLayouts/slideLayout2.xml"/><Relationship Id="rId6" Type="http://schemas.openxmlformats.org/officeDocument/2006/relationships/hyperlink" Target="https://commons.wikimedia.org/wiki/User:A.Savin" TargetMode="External"/><Relationship Id="rId5" Type="http://schemas.openxmlformats.org/officeDocument/2006/relationships/hyperlink" Target="https://www.visitberlin.de/de/haus-der-wannsee-konferenz" TargetMode="External"/><Relationship Id="rId4" Type="http://schemas.openxmlformats.org/officeDocument/2006/relationships/hyperlink" Target="https://en.wikipedia.org/wiki/Wannsee"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Hitler_(Kershaw_books)" TargetMode="External"/><Relationship Id="rId3" Type="http://schemas.openxmlformats.org/officeDocument/2006/relationships/hyperlink" Target="https://en.wikipedia.org/wiki/The_Rise_and_Fall_of_the_Third_Reich" TargetMode="External"/><Relationship Id="rId7" Type="http://schemas.openxmlformats.org/officeDocument/2006/relationships/hyperlink" Target="https://en.wikipedia.org/wiki/Ian_Kershaw" TargetMode="External"/><Relationship Id="rId2" Type="http://schemas.openxmlformats.org/officeDocument/2006/relationships/hyperlink" Target="https://en.wikipedia.org/wiki/William_L._Shirer" TargetMode="External"/><Relationship Id="rId1" Type="http://schemas.openxmlformats.org/officeDocument/2006/relationships/slideLayout" Target="../slideLayouts/slideLayout2.xml"/><Relationship Id="rId6" Type="http://schemas.openxmlformats.org/officeDocument/2006/relationships/hyperlink" Target="https://en.wikipedia.org/wiki/Galeazzo_Ciano" TargetMode="External"/><Relationship Id="rId5" Type="http://schemas.openxmlformats.org/officeDocument/2006/relationships/hyperlink" Target="https://en.wikipedia.org/wiki/Franz_Halder" TargetMode="External"/><Relationship Id="rId10" Type="http://schemas.openxmlformats.org/officeDocument/2006/relationships/image" Target="../media/image50.png"/><Relationship Id="rId4" Type="http://schemas.openxmlformats.org/officeDocument/2006/relationships/hyperlink" Target="https://en.wikipedia.org/wiki/Joseph_Goebbels" TargetMode="External"/><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en.wikipedia.org/wiki/Schutzstaffel" TargetMode="External"/><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en.wikipedia.org/wiki/Waffen-SS" TargetMode="External"/><Relationship Id="rId5" Type="http://schemas.openxmlformats.org/officeDocument/2006/relationships/hyperlink" Target="https://en.wikipedia.org/wiki/Wehrmacht" TargetMode="External"/><Relationship Id="rId4" Type="http://schemas.openxmlformats.org/officeDocument/2006/relationships/hyperlink" Target="https://en.wikipedia.org/wiki/Heinrich_Himmler"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Aktion_T4" TargetMode="External"/><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kz-gedenkstaette-dachau.de/en/historical-site/dachau-concentration-camp-1933-1945/" TargetMode="External"/><Relationship Id="rId5" Type="http://schemas.openxmlformats.org/officeDocument/2006/relationships/hyperlink" Target="https://en.wikipedia.org/wiki/Zyklon_B" TargetMode="External"/><Relationship Id="rId4" Type="http://schemas.openxmlformats.org/officeDocument/2006/relationships/hyperlink" Target="https://en.wikipedia.org/wiki/Life_unworthy_of_lif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e.wikipedia.org/wiki/Reichskanzler#:~:text=Reichskanzler%20war%20von%201871%20bis,bis%201945%20der%20Reichsregierung%20%E2%80%93%20vor." TargetMode="External"/><Relationship Id="rId2" Type="http://schemas.openxmlformats.org/officeDocument/2006/relationships/hyperlink" Target="https://encyclopedia.ushmm.org/content/en/article/jewish-councils-judenraet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en.wikipedia.org/wiki/Lakhva" TargetMode="External"/><Relationship Id="rId13" Type="http://schemas.openxmlformats.org/officeDocument/2006/relationships/hyperlink" Target="https://www.jewishvirtuallibrary.org/warsaw-ghetto-diary-of-adam-czerniakow" TargetMode="External"/><Relationship Id="rId18" Type="http://schemas.openxmlformats.org/officeDocument/2006/relationships/hyperlink" Target="https://www.yadvashem.org/odot_pdf/Microsoft%20Word%20-%205839.pdf" TargetMode="External"/><Relationship Id="rId3" Type="http://schemas.openxmlformats.org/officeDocument/2006/relationships/hyperlink" Target="https://en.wikipedia.org/wiki/Sosnowiec" TargetMode="External"/><Relationship Id="rId21" Type="http://schemas.openxmlformats.org/officeDocument/2006/relationships/image" Target="../media/image56.png"/><Relationship Id="rId7" Type="http://schemas.openxmlformats.org/officeDocument/2006/relationships/hyperlink" Target="https://en.wikipedia.org/wiki/Yitzhak_Wittenberg" TargetMode="External"/><Relationship Id="rId12" Type="http://schemas.openxmlformats.org/officeDocument/2006/relationships/hyperlink" Target="https://en.wikipedia.org/wiki/Warsaw" TargetMode="External"/><Relationship Id="rId17" Type="http://schemas.openxmlformats.org/officeDocument/2006/relationships/hyperlink" Target="https://en.wikipedia.org/wiki/Vilna_Ghetto" TargetMode="External"/><Relationship Id="rId2" Type="http://schemas.openxmlformats.org/officeDocument/2006/relationships/notesSlide" Target="../notesSlides/notesSlide17.xml"/><Relationship Id="rId16" Type="http://schemas.openxmlformats.org/officeDocument/2006/relationships/hyperlink" Target="https://en.wikipedia.org/wiki/Chaim_Rumkowski" TargetMode="External"/><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https://en.wikipedia.org/wiki/Jacob_Gens" TargetMode="External"/><Relationship Id="rId11" Type="http://schemas.openxmlformats.org/officeDocument/2006/relationships/hyperlink" Target="https://www.yadvashem.org/odot_pdf/Microsoft%20Word%20-%206457.pdf" TargetMode="External"/><Relationship Id="rId5" Type="http://schemas.openxmlformats.org/officeDocument/2006/relationships/hyperlink" Target="https://en.wikipedia.org/wiki/Vilnius" TargetMode="External"/><Relationship Id="rId15" Type="http://schemas.openxmlformats.org/officeDocument/2006/relationships/hyperlink" Target="https://en.wikipedia.org/wiki/%C5%81%C3%B3d%C5%BA" TargetMode="External"/><Relationship Id="rId10" Type="http://schemas.openxmlformats.org/officeDocument/2006/relationships/hyperlink" Target="https://en.wikipedia.org/wiki/Lviv" TargetMode="External"/><Relationship Id="rId19" Type="http://schemas.openxmlformats.org/officeDocument/2006/relationships/image" Target="../media/image54.png"/><Relationship Id="rId4" Type="http://schemas.openxmlformats.org/officeDocument/2006/relationships/hyperlink" Target="https://en.wikipedia.org/wiki/Moshe_Merin" TargetMode="External"/><Relationship Id="rId9" Type="http://schemas.openxmlformats.org/officeDocument/2006/relationships/hyperlink" Target="https://en.wikipedia.org/wiki/Tuchyn" TargetMode="External"/><Relationship Id="rId14" Type="http://schemas.openxmlformats.org/officeDocument/2006/relationships/hyperlink" Target="https://pl.wikipedia.org/wiki/Marek_Lichtenbaum" TargetMode="External"/><Relationship Id="rId22"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Bogdanovka_concentration_camp" TargetMode="External"/><Relationship Id="rId13" Type="http://schemas.openxmlformats.org/officeDocument/2006/relationships/hyperlink" Target="https://en.wikipedia.org/wiki/Dachau_concentration_camp" TargetMode="External"/><Relationship Id="rId18" Type="http://schemas.openxmlformats.org/officeDocument/2006/relationships/hyperlink" Target="https://en.wikipedia.org/wiki/Janowska_concentration_camp" TargetMode="External"/><Relationship Id="rId3" Type="http://schemas.openxmlformats.org/officeDocument/2006/relationships/hyperlink" Target="https://es.wikipedia.org/wiki/Campo_de_concentraci%C3%B3n_de_Amersfoort" TargetMode="External"/><Relationship Id="rId21" Type="http://schemas.openxmlformats.org/officeDocument/2006/relationships/hyperlink" Target="https://en.wikipedia.org/wiki/Kaiserwald_concentration_camp" TargetMode="External"/><Relationship Id="rId7" Type="http://schemas.openxmlformats.org/officeDocument/2006/relationships/hyperlink" Target="https://pt.wikipedia.org/wiki/Campo_de_exterm%C3%ADnio_de_Bernburg" TargetMode="External"/><Relationship Id="rId12" Type="http://schemas.openxmlformats.org/officeDocument/2006/relationships/hyperlink" Target="https://en.wikipedia.org/wiki/Crveni_Krst_concentration_camp" TargetMode="External"/><Relationship Id="rId17" Type="http://schemas.openxmlformats.org/officeDocument/2006/relationships/hyperlink" Target="https://en.wikipedia.org/wiki/Fossoli_camp" TargetMode="External"/><Relationship Id="rId25" Type="http://schemas.openxmlformats.org/officeDocument/2006/relationships/hyperlink" Target="https://www.jewishvirtuallibrary.org/kistarcsa" TargetMode="External"/><Relationship Id="rId2" Type="http://schemas.openxmlformats.org/officeDocument/2006/relationships/hyperlink" Target="https://en.wikipedia.org/wiki/Nazi_concentration_camps" TargetMode="External"/><Relationship Id="rId16" Type="http://schemas.openxmlformats.org/officeDocument/2006/relationships/hyperlink" Target="https://en.wikipedia.org/wiki/Fort_VII" TargetMode="External"/><Relationship Id="rId20" Type="http://schemas.openxmlformats.org/officeDocument/2006/relationships/hyperlink" Target="https://en.wikipedia.org/wiki/Hinzert_concentration_camp" TargetMode="External"/><Relationship Id="rId1" Type="http://schemas.openxmlformats.org/officeDocument/2006/relationships/slideLayout" Target="../slideLayouts/slideLayout2.xml"/><Relationship Id="rId6" Type="http://schemas.openxmlformats.org/officeDocument/2006/relationships/hyperlink" Target="https://en.wikipedia.org/wiki/Bergen-Belsen_concentration_camp" TargetMode="External"/><Relationship Id="rId11" Type="http://schemas.openxmlformats.org/officeDocument/2006/relationships/hyperlink" Target="https://en.wikipedia.org/wiki/Buchenwald_concentration_camp" TargetMode="External"/><Relationship Id="rId24" Type="http://schemas.openxmlformats.org/officeDocument/2006/relationships/hyperlink" Target="https://en.wikipedia.org/wiki/Kemna_concentration_camp" TargetMode="External"/><Relationship Id="rId5" Type="http://schemas.openxmlformats.org/officeDocument/2006/relationships/hyperlink" Target="https://en.wikipedia.org/wiki/Bardufoss_concentration_camp" TargetMode="External"/><Relationship Id="rId15" Type="http://schemas.openxmlformats.org/officeDocument/2006/relationships/hyperlink" Target="https://en.wikipedia.org/wiki/Fort_de_Romainville" TargetMode="External"/><Relationship Id="rId23" Type="http://schemas.openxmlformats.org/officeDocument/2006/relationships/hyperlink" Target="https://en.wikipedia.org/wiki/Landsberg_am_Lech" TargetMode="External"/><Relationship Id="rId10" Type="http://schemas.openxmlformats.org/officeDocument/2006/relationships/hyperlink" Target="https://en.wikipedia.org/?title=Bredtvet_concentration_camp&amp;redirect=no" TargetMode="External"/><Relationship Id="rId19" Type="http://schemas.openxmlformats.org/officeDocument/2006/relationships/hyperlink" Target="https://en.wikipedia.org/wiki/Herzogenbusch_concentration_camp" TargetMode="External"/><Relationship Id="rId4" Type="http://schemas.openxmlformats.org/officeDocument/2006/relationships/hyperlink" Target="https://en.wikipedia.org/wiki/Banjica_concentration_camp" TargetMode="External"/><Relationship Id="rId9" Type="http://schemas.openxmlformats.org/officeDocument/2006/relationships/hyperlink" Target="https://en.wikipedia.org/wiki/Bolzano_Transit_Camp" TargetMode="External"/><Relationship Id="rId14" Type="http://schemas.openxmlformats.org/officeDocument/2006/relationships/hyperlink" Target="https://en.wikipedia.org/wiki/Flossenb%C3%BCrg_concentration_camp" TargetMode="External"/><Relationship Id="rId22" Type="http://schemas.openxmlformats.org/officeDocument/2006/relationships/hyperlink" Target="https://en.wikipedia.org/wiki/Kaufering_concentration_camp_complex"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en.wikipedia.org/wiki/Niederhagen_concentration_camp" TargetMode="External"/><Relationship Id="rId13" Type="http://schemas.openxmlformats.org/officeDocument/2006/relationships/hyperlink" Target="https://en.wikipedia.org/wiki/Sachsenhausen_concentration_camp" TargetMode="External"/><Relationship Id="rId18" Type="http://schemas.openxmlformats.org/officeDocument/2006/relationships/hyperlink" Target="https://www.terezin.org/the-history-of-terezin" TargetMode="External"/><Relationship Id="rId3" Type="http://schemas.openxmlformats.org/officeDocument/2006/relationships/hyperlink" Target="https://en.wikipedia.org/wiki/Malchow_concentration_camp" TargetMode="External"/><Relationship Id="rId21" Type="http://schemas.openxmlformats.org/officeDocument/2006/relationships/hyperlink" Target="https://encyclopedia.ushmm.org/content/en/article/westerbork" TargetMode="External"/><Relationship Id="rId7" Type="http://schemas.openxmlformats.org/officeDocument/2006/relationships/hyperlink" Target="https://en.wikipedia.org/wiki/Neuengamme_concentration_camp" TargetMode="External"/><Relationship Id="rId12" Type="http://schemas.openxmlformats.org/officeDocument/2006/relationships/hyperlink" Target="https://en.wikipedia.org/wiki/Risiera_di_San_Sabba" TargetMode="External"/><Relationship Id="rId17" Type="http://schemas.openxmlformats.org/officeDocument/2006/relationships/hyperlink" Target="https://encyclopedia.ushmm.org/content/en/article/the-syrets-labor-education-camp" TargetMode="External"/><Relationship Id="rId2" Type="http://schemas.openxmlformats.org/officeDocument/2006/relationships/notesSlide" Target="../notesSlides/notesSlide18.xml"/><Relationship Id="rId16" Type="http://schemas.openxmlformats.org/officeDocument/2006/relationships/hyperlink" Target="https://en.wikipedia.org/wiki/Stutthof_concentration_camp" TargetMode="External"/><Relationship Id="rId20" Type="http://schemas.openxmlformats.org/officeDocument/2006/relationships/hyperlink" Target="https://en.wikipedia.org/wiki/Vaivara_concentration_camp" TargetMode="External"/><Relationship Id="rId1" Type="http://schemas.openxmlformats.org/officeDocument/2006/relationships/slideLayout" Target="../slideLayouts/slideLayout2.xml"/><Relationship Id="rId6" Type="http://schemas.openxmlformats.org/officeDocument/2006/relationships/hyperlink" Target="https://en.wikipedia.org/wiki/Mittelbau-Dora_concentration_camp" TargetMode="External"/><Relationship Id="rId11" Type="http://schemas.openxmlformats.org/officeDocument/2006/relationships/hyperlink" Target="https://en.wikipedia.org/wiki/Ravensbr%C3%BCck_concentration_camp" TargetMode="External"/><Relationship Id="rId5" Type="http://schemas.openxmlformats.org/officeDocument/2006/relationships/hyperlink" Target="https://en.wikipedia.org/wiki/Mechelen_transit_camp" TargetMode="External"/><Relationship Id="rId15" Type="http://schemas.openxmlformats.org/officeDocument/2006/relationships/hyperlink" Target="https://en.wikipedia.org/wiki/Soldau_concentration_camp" TargetMode="External"/><Relationship Id="rId10" Type="http://schemas.openxmlformats.org/officeDocument/2006/relationships/hyperlink" Target="https://en.wikipedia.org/wiki/Oranienburg_concentration_camp" TargetMode="External"/><Relationship Id="rId19" Type="http://schemas.openxmlformats.org/officeDocument/2006/relationships/hyperlink" Target="https://encyclopedia.ushmm.org/content/en/article/theresienstadt" TargetMode="External"/><Relationship Id="rId4" Type="http://schemas.openxmlformats.org/officeDocument/2006/relationships/hyperlink" Target="https://en.wikipedia.org/wiki/Mauthausen_concentration_camp" TargetMode="External"/><Relationship Id="rId9" Type="http://schemas.openxmlformats.org/officeDocument/2006/relationships/hyperlink" Target="https://en.wikipedia.org/wiki/Oberer_Kuhberg_concentration_camp" TargetMode="External"/><Relationship Id="rId14" Type="http://schemas.openxmlformats.org/officeDocument/2006/relationships/hyperlink" Target="https://en.wikipedia.org/wiki/Salaspils_camp"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jewishvirtuallibrary.org/maly-trostenets-concentration-camp" TargetMode="External"/><Relationship Id="rId13" Type="http://schemas.openxmlformats.org/officeDocument/2006/relationships/hyperlink" Target="https://en.wikipedia.org/wiki/Warsaw_concentration_camp" TargetMode="External"/><Relationship Id="rId3" Type="http://schemas.openxmlformats.org/officeDocument/2006/relationships/hyperlink" Target="https://encyclopedia.ushmm.org/content/en/article/auschwitz" TargetMode="External"/><Relationship Id="rId7" Type="http://schemas.openxmlformats.org/officeDocument/2006/relationships/hyperlink" Target="https://www.majdanek.eu/en/history" TargetMode="External"/><Relationship Id="rId12" Type="http://schemas.openxmlformats.org/officeDocument/2006/relationships/hyperlink" Target="https://en.wikipedia.org/wiki/Treblinka_extermination_camp" TargetMode="External"/><Relationship Id="rId2" Type="http://schemas.openxmlformats.org/officeDocument/2006/relationships/hyperlink" Target="https://www.theholocaustexplained.org/the-camps/types-of-camps/extermination-camps/" TargetMode="External"/><Relationship Id="rId1" Type="http://schemas.openxmlformats.org/officeDocument/2006/relationships/slideLayout" Target="../slideLayouts/slideLayout2.xml"/><Relationship Id="rId6" Type="http://schemas.openxmlformats.org/officeDocument/2006/relationships/hyperlink" Target="https://encyclopedia.ushmm.org/content/en/article/lvov" TargetMode="External"/><Relationship Id="rId11" Type="http://schemas.openxmlformats.org/officeDocument/2006/relationships/hyperlink" Target="https://en.wikipedia.org/wiki/Sobibor_extermination_camp" TargetMode="External"/><Relationship Id="rId5" Type="http://schemas.openxmlformats.org/officeDocument/2006/relationships/hyperlink" Target="https://en.wikipedia.org/wiki/Che%C5%82mno_extermination_camp" TargetMode="External"/><Relationship Id="rId10" Type="http://schemas.openxmlformats.org/officeDocument/2006/relationships/hyperlink" Target="https://en.wikipedia.org/wiki/Sajmi%C5%A1te_concentration_camp" TargetMode="External"/><Relationship Id="rId4" Type="http://schemas.openxmlformats.org/officeDocument/2006/relationships/hyperlink" Target="https://en.wikipedia.org/wiki/Belzec_extermination_camp" TargetMode="External"/><Relationship Id="rId9" Type="http://schemas.openxmlformats.org/officeDocument/2006/relationships/hyperlink" Target="https://encyclopedia.ushmm.org/content/en/article/natzweiler-strutho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encyclopedia.ushmm.org/content/en/article/treblinka" TargetMode="External"/><Relationship Id="rId2" Type="http://schemas.openxmlformats.org/officeDocument/2006/relationships/hyperlink" Target="https://encyclopedia.ushmm.org/content/en/article/operation-reinhard-einsatz-reinhard" TargetMode="Externa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www.hmd.org.uk/resource/2-august-1943-uprising-of-prisoners-at-treblink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Death_marches_during_the_Holocaust" TargetMode="External"/><Relationship Id="rId2" Type="http://schemas.openxmlformats.org/officeDocument/2006/relationships/hyperlink" Target="https://en.wikipedia.org/wiki/Holocaust_trains" TargetMode="External"/><Relationship Id="rId1" Type="http://schemas.openxmlformats.org/officeDocument/2006/relationships/slideLayout" Target="../slideLayouts/slideLayout2.xml"/><Relationship Id="rId4" Type="http://schemas.openxmlformats.org/officeDocument/2006/relationships/hyperlink" Target="https://ro.wikipedia.org/wiki/Ia%C8%99i"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pubmed.ncbi.nlm.nih.gov/3541300/"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Josef_Mengele" TargetMode="External"/><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en.wikipedia.org/wiki/Auschwitz_concentration_camp" TargetMode="External"/><Relationship Id="rId5" Type="http://schemas.openxmlformats.org/officeDocument/2006/relationships/hyperlink" Target="https://www.yadvashem.org/holocaust/about/final-solution/auschwitz.html" TargetMode="External"/><Relationship Id="rId4" Type="http://schemas.openxmlformats.org/officeDocument/2006/relationships/hyperlink" Target="https://en.wikipedia.org/wiki/Rom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Heinrich_Himmler" TargetMode="External"/><Relationship Id="rId2" Type="http://schemas.openxmlformats.org/officeDocument/2006/relationships/hyperlink" Target="https://en.wikipedia.org/wiki/Kapo#:~:text=A%20kapo%20or%20prisoner%20functionary,or%20carry%20out%20administrative%20tasks."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hyperlink" Target="https://en.wikipedia.org/wiki/Hermann_G%C3%B6ring" TargetMode="External"/><Relationship Id="rId3" Type="http://schemas.openxmlformats.org/officeDocument/2006/relationships/hyperlink" Target="https://en.wikipedia.org/wiki/Robert_H._Jackson" TargetMode="External"/><Relationship Id="rId7" Type="http://schemas.openxmlformats.org/officeDocument/2006/relationships/hyperlink" Target="https://en.wikipedia.org/wiki/Auguste_Champetier_de_Ribes" TargetMode="External"/><Relationship Id="rId12" Type="http://schemas.openxmlformats.org/officeDocument/2006/relationships/image" Target="../media/image62.png"/><Relationship Id="rId2" Type="http://schemas.openxmlformats.org/officeDocument/2006/relationships/hyperlink" Target="https://en.wikipedia.org/wiki/Nuremberg_trials" TargetMode="External"/><Relationship Id="rId1" Type="http://schemas.openxmlformats.org/officeDocument/2006/relationships/slideLayout" Target="../slideLayouts/slideLayout2.xml"/><Relationship Id="rId6" Type="http://schemas.openxmlformats.org/officeDocument/2006/relationships/hyperlink" Target="https://en.wikipedia.org/wiki/Fran%C3%A7ois_de_Menthon" TargetMode="External"/><Relationship Id="rId11" Type="http://schemas.openxmlformats.org/officeDocument/2006/relationships/hyperlink" Target="https://en.wikipedia.org/wiki/Wilhelm_Keitel" TargetMode="External"/><Relationship Id="rId5" Type="http://schemas.openxmlformats.org/officeDocument/2006/relationships/hyperlink" Target="https://en.wikipedia.org/wiki/Roman_Rudenko" TargetMode="External"/><Relationship Id="rId10" Type="http://schemas.openxmlformats.org/officeDocument/2006/relationships/hyperlink" Target="https://en.wikipedia.org/wiki/Joachim_von_Ribbentrop" TargetMode="External"/><Relationship Id="rId4" Type="http://schemas.openxmlformats.org/officeDocument/2006/relationships/hyperlink" Target="https://en.wikipedia.org/wiki/Hartley_Shawcross" TargetMode="External"/><Relationship Id="rId9" Type="http://schemas.openxmlformats.org/officeDocument/2006/relationships/hyperlink" Target="https://en.wikipedia.org/wiki/Rudolf_Hes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en.wikipedia.org/wiki/Wilhelm_Keitel" TargetMode="External"/><Relationship Id="rId13" Type="http://schemas.openxmlformats.org/officeDocument/2006/relationships/hyperlink" Target="https://en.wikipedia.org/wiki/Julius_Streicher" TargetMode="External"/><Relationship Id="rId3" Type="http://schemas.openxmlformats.org/officeDocument/2006/relationships/hyperlink" Target="https://en.wikipedia.org/wiki/Hans_Frank" TargetMode="External"/><Relationship Id="rId7" Type="http://schemas.openxmlformats.org/officeDocument/2006/relationships/hyperlink" Target="https://en.wikipedia.org/wiki/Ernst_Kaltenbrunner" TargetMode="External"/><Relationship Id="rId12" Type="http://schemas.openxmlformats.org/officeDocument/2006/relationships/hyperlink" Target="https://en.wikipedia.org/wiki/Arthur_Seyss-Inquart" TargetMode="External"/><Relationship Id="rId17" Type="http://schemas.openxmlformats.org/officeDocument/2006/relationships/hyperlink" Target="https://www.un.org/en/genocideprevention/documents/atrocity-crimes/Doc.27_convention%20statutory%20limitations%20warcrimes.pdf" TargetMode="External"/><Relationship Id="rId2" Type="http://schemas.openxmlformats.org/officeDocument/2006/relationships/hyperlink" Target="https://en.wikipedia.org/wiki/Martin_Bormann" TargetMode="External"/><Relationship Id="rId16" Type="http://schemas.openxmlformats.org/officeDocument/2006/relationships/hyperlink" Target="https://www.redcross.org/content/dam/redcross/atg/PDF_s/International_Services/International_Humanitarian_Law/IHL_SummaryGenevaConv.pdf" TargetMode="External"/><Relationship Id="rId1" Type="http://schemas.openxmlformats.org/officeDocument/2006/relationships/slideLayout" Target="../slideLayouts/slideLayout2.xml"/><Relationship Id="rId6" Type="http://schemas.openxmlformats.org/officeDocument/2006/relationships/hyperlink" Target="https://en.wikipedia.org/wiki/Alfred_Jodl" TargetMode="External"/><Relationship Id="rId11" Type="http://schemas.openxmlformats.org/officeDocument/2006/relationships/hyperlink" Target="https://en.wikipedia.org/wiki/Alfred_Rosenberg" TargetMode="External"/><Relationship Id="rId5" Type="http://schemas.openxmlformats.org/officeDocument/2006/relationships/hyperlink" Target="https://en.wikipedia.org/wiki/Hermann_G%C3%B6ring" TargetMode="External"/><Relationship Id="rId15" Type="http://schemas.openxmlformats.org/officeDocument/2006/relationships/hyperlink" Target="https://www.amnesty.org/en/what-we-do/universal-declaration-of-human-rights/" TargetMode="External"/><Relationship Id="rId10" Type="http://schemas.openxmlformats.org/officeDocument/2006/relationships/hyperlink" Target="https://en.wikipedia.org/wiki/Fritz_Sauckel" TargetMode="External"/><Relationship Id="rId4" Type="http://schemas.openxmlformats.org/officeDocument/2006/relationships/hyperlink" Target="https://en.wikipedia.org/wiki/Wilhelm_Frick" TargetMode="External"/><Relationship Id="rId9" Type="http://schemas.openxmlformats.org/officeDocument/2006/relationships/hyperlink" Target="https://en.wikipedia.org/wiki/Joachim_von_Ribbentrop" TargetMode="External"/><Relationship Id="rId14" Type="http://schemas.openxmlformats.org/officeDocument/2006/relationships/hyperlink" Target="https://www.un.org/en/genocideprevention/documents/atrocity-crimes/Doc.1_Convention%20on%20the%20Prevention%20and%20Punishment%20of%20the%20Crime%20of%20Genocide.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Wehrmacht" TargetMode="External"/><Relationship Id="rId2" Type="http://schemas.openxmlformats.org/officeDocument/2006/relationships/hyperlink" Target="https://www.trentparkhouse.org.uk/" TargetMode="Externa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en.wikipedia.org/wiki/Adolf_Eichmann" TargetMode="External"/><Relationship Id="rId7" Type="http://schemas.openxmlformats.org/officeDocument/2006/relationships/hyperlink" Target="https://en.wikipedia.org/wiki/John_Demjanju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platypus1917.org/wp-content/uploads/2014/01/arendt_eichmanninjerusalem.pdf" TargetMode="External"/><Relationship Id="rId5" Type="http://schemas.openxmlformats.org/officeDocument/2006/relationships/hyperlink" Target="https://aeon.co/ideas/what-did-hannah-arendt-really-mean-by-the-banality-of-evil" TargetMode="External"/><Relationship Id="rId4" Type="http://schemas.openxmlformats.org/officeDocument/2006/relationships/hyperlink" Target="https://en.wikipedia.org/wiki/Hannah_Arendt" TargetMode="External"/><Relationship Id="rId9" Type="http://schemas.openxmlformats.org/officeDocument/2006/relationships/image" Target="../media/image65.png"/></Relationships>
</file>

<file path=ppt/slides/_rels/slide48.xml.rels><?xml version="1.0" encoding="UTF-8" standalone="yes"?>
<Relationships xmlns="http://schemas.openxmlformats.org/package/2006/relationships"><Relationship Id="rId8" Type="http://schemas.openxmlformats.org/officeDocument/2006/relationships/hyperlink" Target="https://en.wikipedia.org/wiki/Shlomo_Giora_Shoham" TargetMode="External"/><Relationship Id="rId3" Type="http://schemas.openxmlformats.org/officeDocument/2006/relationships/hyperlink" Target="https://www.etymonline.com/word/holocaust" TargetMode="External"/><Relationship Id="rId7" Type="http://schemas.openxmlformats.org/officeDocument/2006/relationships/hyperlink" Target="https://en.wikipedia.org/wiki/Hannah_Arend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platypus1917.org/wp-content/uploads/2014/01/arendt_eichmanninjerusalem.pdf" TargetMode="External"/><Relationship Id="rId11" Type="http://schemas.openxmlformats.org/officeDocument/2006/relationships/image" Target="../media/image66.png"/><Relationship Id="rId5" Type="http://schemas.openxmlformats.org/officeDocument/2006/relationships/hyperlink" Target="https://en.wikipedia.org/wiki/George_Mosse" TargetMode="External"/><Relationship Id="rId10" Type="http://schemas.openxmlformats.org/officeDocument/2006/relationships/hyperlink" Target="https://en.wikipedia.org/wiki/Final_Solution" TargetMode="External"/><Relationship Id="rId4" Type="http://schemas.openxmlformats.org/officeDocument/2006/relationships/hyperlink" Target="https://www.jstor.org/stable/2707875" TargetMode="External"/><Relationship Id="rId9" Type="http://schemas.openxmlformats.org/officeDocument/2006/relationships/hyperlink" Target="https://muse.jhu.edu/article/472360/pdf"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en.wikipedia.org/wiki/%C3%89lan_vital" TargetMode="External"/><Relationship Id="rId13" Type="http://schemas.openxmlformats.org/officeDocument/2006/relationships/image" Target="../media/image69.png"/><Relationship Id="rId3" Type="http://schemas.openxmlformats.org/officeDocument/2006/relationships/hyperlink" Target="https://en.wikipedia.org/wiki/Franz_Joseph_Gall" TargetMode="External"/><Relationship Id="rId7" Type="http://schemas.openxmlformats.org/officeDocument/2006/relationships/hyperlink" Target="https://en.wikipedia.org/wiki/Henri_Bergson" TargetMode="External"/><Relationship Id="rId12"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n.wikipedia.org/wiki/Creative_Evolution_(book)" TargetMode="External"/><Relationship Id="rId11" Type="http://schemas.openxmlformats.org/officeDocument/2006/relationships/image" Target="../media/image67.png"/><Relationship Id="rId5" Type="http://schemas.openxmlformats.org/officeDocument/2006/relationships/hyperlink" Target="https://en.wikipedia.org/wiki/Natural_selection" TargetMode="External"/><Relationship Id="rId10" Type="http://schemas.openxmlformats.org/officeDocument/2006/relationships/hyperlink" Target="https://en.wikipedia.org/wiki/Omega_Point" TargetMode="External"/><Relationship Id="rId4" Type="http://schemas.openxmlformats.org/officeDocument/2006/relationships/hyperlink" Target="https://en.wikipedia.org/wiki/Charles_Darwin" TargetMode="External"/><Relationship Id="rId9" Type="http://schemas.openxmlformats.org/officeDocument/2006/relationships/hyperlink" Target="https://en.wikipedia.org/wiki/Pierre_Teilhard_de_Chardin" TargetMode="External"/><Relationship Id="rId1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en.wikipedia.org/wiki/Mahmoud_Ahmadinejad" TargetMode="External"/><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Kim_Ung-yon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https://www.historydefined.net/kim-ung-yo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jewishvirtuallibrary.org/jewish-population-of-the-world"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jewishvirtuallibrary.org/jewish-population-of-the-world"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cbs.gov.il/en/mediarelease/pages/2022/population-of-israel-on-the-eve-of-2023.aspx#:~:text=According%20to%20Central%20Bureau%20of,and%20513%2C000%20Others%20(5.3%25)." TargetMode="External"/><Relationship Id="rId4" Type="http://schemas.openxmlformats.org/officeDocument/2006/relationships/hyperlink" Target="https://www.jpr.org.uk/countries/how-many-jews-in-poland"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en.wikipedia.org/wiki/Anti-Zionism" TargetMode="External"/><Relationship Id="rId3" Type="http://schemas.openxmlformats.org/officeDocument/2006/relationships/hyperlink" Target="https://en.wikipedia.org/wiki/Alexandrian_riots_(38_CE)" TargetMode="External"/><Relationship Id="rId7" Type="http://schemas.openxmlformats.org/officeDocument/2006/relationships/hyperlink" Target="https://en.wikipedia.org/wiki/Kishinev_pogrom" TargetMode="External"/><Relationship Id="rId2" Type="http://schemas.openxmlformats.org/officeDocument/2006/relationships/hyperlink" Target="https://en.wikipedia.org/wiki/Antisemitism" TargetMode="External"/><Relationship Id="rId1" Type="http://schemas.openxmlformats.org/officeDocument/2006/relationships/slideLayout" Target="../slideLayouts/slideLayout2.xml"/><Relationship Id="rId6" Type="http://schemas.openxmlformats.org/officeDocument/2006/relationships/hyperlink" Target="https://en.wikipedia.org/wiki/The_Protocols_of_the_Elders_of_Zion" TargetMode="External"/><Relationship Id="rId5" Type="http://schemas.openxmlformats.org/officeDocument/2006/relationships/hyperlink" Target="https://en.wikipedia.org/wiki/Shylock#:~:text=Shylock%20(%2F%CA%83a%C9%AA%CB%88l,Shylock" TargetMode="External"/><Relationship Id="rId10" Type="http://schemas.openxmlformats.org/officeDocument/2006/relationships/hyperlink" Target="https://www.degruyter.com/serial/hdan-b/html?lang=de" TargetMode="External"/><Relationship Id="rId4" Type="http://schemas.openxmlformats.org/officeDocument/2006/relationships/hyperlink" Target="https://en.wikipedia.org/wiki/Pope_Urban_II" TargetMode="External"/><Relationship Id="rId9" Type="http://schemas.openxmlformats.org/officeDocument/2006/relationships/hyperlink" Target="https://en.wikipedia.org/wiki/Wolfgang_Benz"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en.wikipedia.org/wiki/Raul_Hilberg" TargetMode="External"/><Relationship Id="rId3" Type="http://schemas.openxmlformats.org/officeDocument/2006/relationships/hyperlink" Target="https://en.wikipedia.org/wiki/Der_St%C3%BCrmer" TargetMode="External"/><Relationship Id="rId7" Type="http://schemas.openxmlformats.org/officeDocument/2006/relationships/hyperlink" Target="https://en.wikipedia.org/wiki/The_Foundations_of_the_Nineteenth_Century" TargetMode="External"/><Relationship Id="rId2" Type="http://schemas.openxmlformats.org/officeDocument/2006/relationships/hyperlink" Target="https://en.wikipedia.org/wiki/Julius_Streicher" TargetMode="External"/><Relationship Id="rId1" Type="http://schemas.openxmlformats.org/officeDocument/2006/relationships/slideLayout" Target="../slideLayouts/slideLayout2.xml"/><Relationship Id="rId6" Type="http://schemas.openxmlformats.org/officeDocument/2006/relationships/hyperlink" Target="https://en.wikipedia.org/wiki/Houston_Stewart_Chamberlain" TargetMode="External"/><Relationship Id="rId11" Type="http://schemas.openxmlformats.org/officeDocument/2006/relationships/image" Target="../media/image74.png"/><Relationship Id="rId5" Type="http://schemas.openxmlformats.org/officeDocument/2006/relationships/hyperlink" Target="https://en.wikipedia.org/wiki/Karl_Leopold_von_M%C3%B6ller" TargetMode="External"/><Relationship Id="rId10" Type="http://schemas.openxmlformats.org/officeDocument/2006/relationships/image" Target="../media/image73.emf"/><Relationship Id="rId4" Type="http://schemas.openxmlformats.org/officeDocument/2006/relationships/hyperlink" Target="https://ro.wikipedia.org/wiki/Timi%C8%99oara" TargetMode="External"/><Relationship Id="rId9" Type="http://schemas.openxmlformats.org/officeDocument/2006/relationships/hyperlink" Target="https://en.wikipedia.org/wiki/The_Destruction_of_the_European_Jews"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editionschandeigne.fr/livre/la-decouverte-des-marranes/" TargetMode="External"/><Relationship Id="rId3" Type="http://schemas.openxmlformats.org/officeDocument/2006/relationships/hyperlink" Target="https://en.wikipedia.org/wiki/Isabella_I_of_Castile" TargetMode="External"/><Relationship Id="rId7" Type="http://schemas.openxmlformats.org/officeDocument/2006/relationships/hyperlink" Target="https://en.wikipedia.org/wiki/History_of_the_Jews_in_Belmonte" TargetMode="External"/><Relationship Id="rId12" Type="http://schemas.openxmlformats.org/officeDocument/2006/relationships/image" Target="../media/image77.png"/><Relationship Id="rId2" Type="http://schemas.openxmlformats.org/officeDocument/2006/relationships/hyperlink" Target="https://en.wikipedia.org/wiki/Ferdinand_II_of_Aragon" TargetMode="External"/><Relationship Id="rId1" Type="http://schemas.openxmlformats.org/officeDocument/2006/relationships/slideLayout" Target="../slideLayouts/slideLayout2.xml"/><Relationship Id="rId6" Type="http://schemas.openxmlformats.org/officeDocument/2006/relationships/hyperlink" Target="https://en.wikipedia.org/wiki/Samuel_Schwarz_(historian)" TargetMode="External"/><Relationship Id="rId11" Type="http://schemas.openxmlformats.org/officeDocument/2006/relationships/image" Target="../media/image76.png"/><Relationship Id="rId5" Type="http://schemas.openxmlformats.org/officeDocument/2006/relationships/hyperlink" Target="https://en.wikipedia.org/wiki/Marrano" TargetMode="External"/><Relationship Id="rId10" Type="http://schemas.openxmlformats.org/officeDocument/2006/relationships/image" Target="../media/image75.emf"/><Relationship Id="rId4" Type="http://schemas.openxmlformats.org/officeDocument/2006/relationships/hyperlink" Target="https://en.wikipedia.org/wiki/Tom%C3%A1s_de_Torquemada" TargetMode="External"/><Relationship Id="rId9" Type="http://schemas.openxmlformats.org/officeDocument/2006/relationships/hyperlink" Target="https://kosherrivercruise.com/the-incredible-portuguese-synagogue-bet-eliahu/"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fr.wikipedia.org/wiki/Jeanne_Weil_Proust" TargetMode="External"/><Relationship Id="rId2" Type="http://schemas.openxmlformats.org/officeDocument/2006/relationships/hyperlink" Target="https://en.wikipedia.org/wiki/Marcel_Proust" TargetMode="External"/><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hyperlink" Target="https://fr.wikipedia.org/wiki/Adrien_Prous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inss.org.il/publication/antisemitism-education/" TargetMode="External"/><Relationship Id="rId2" Type="http://schemas.openxmlformats.org/officeDocument/2006/relationships/hyperlink" Target="https://www.unesco.org/en/education-addressing-antisemitis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ro.wikipedia.org/wiki/Cuv%C3%A2ntul" TargetMode="External"/><Relationship Id="rId2" Type="http://schemas.openxmlformats.org/officeDocument/2006/relationships/hyperlink" Target="https://en.wikipedia.org/wiki/Nae_Ionescu"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www.theguardian.com/books/2016/mar/19/mihail-sebastian-two-thousand-years-nazism-europe" TargetMode="External"/><Relationship Id="rId7" Type="http://schemas.openxmlformats.org/officeDocument/2006/relationships/image" Target="../media/image81.png"/><Relationship Id="rId2" Type="http://schemas.openxmlformats.org/officeDocument/2006/relationships/hyperlink" Target="https://en.wikipedia.org/wiki/Mihail_Sebastian" TargetMode="Externa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hyperlink" Target="https://en.wikipedia.org/wiki/For_My_Legionaries#:~:text=For%20My%20Legionaries%20(Romanian%3A%20Pentru,Kampf%20was%20to%20Adolf%20Hitler." TargetMode="External"/><Relationship Id="rId4" Type="http://schemas.openxmlformats.org/officeDocument/2006/relationships/hyperlink" Target="https://ro.wikipedia.org/wiki/Corneliu_Zelea_Codreanu" TargetMode="External"/><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hyperlink" Target="https://acad.ro/evenimente/acte_evenimente/2023/61_carteAskenasy_coperta.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de.wikipedia.org/wiki/Handbuch_des_Antisemitismus#:~:text=Das%20Handbuch%20des%20Antisemitismus%20ist,Antisemitismusforschung%20an%20der%20TU%20Berlin." TargetMode="External"/><Relationship Id="rId13" Type="http://schemas.openxmlformats.org/officeDocument/2006/relationships/image" Target="../media/image88.png"/><Relationship Id="rId3" Type="http://schemas.openxmlformats.org/officeDocument/2006/relationships/hyperlink" Target="https://en.wikipedia.org/wiki/G%C3%A2ndirea" TargetMode="External"/><Relationship Id="rId7" Type="http://schemas.openxmlformats.org/officeDocument/2006/relationships/hyperlink" Target="https://en.wikipedia.org/wiki/Ion_Antonescu" TargetMode="External"/><Relationship Id="rId12"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de.wikipedia.org/wiki/Ilie_R%C4%83dulescu" TargetMode="External"/><Relationship Id="rId11" Type="http://schemas.openxmlformats.org/officeDocument/2006/relationships/image" Target="../media/image86.png"/><Relationship Id="rId5" Type="http://schemas.openxmlformats.org/officeDocument/2006/relationships/hyperlink" Target="https://clubulpresei.ro/category/porunca-vremii/" TargetMode="External"/><Relationship Id="rId10" Type="http://schemas.openxmlformats.org/officeDocument/2006/relationships/image" Target="../media/image85.png"/><Relationship Id="rId4" Type="http://schemas.openxmlformats.org/officeDocument/2006/relationships/hyperlink" Target="https://en.wikipedia.org/wiki/Nichifor_Crainic" TargetMode="External"/><Relationship Id="rId9"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hyperlink" Target="https://en.wikipedia.org/wiki/Buchares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en.wikipedia.org/wiki/Holocaust_trains" TargetMode="External"/><Relationship Id="rId5" Type="http://schemas.openxmlformats.org/officeDocument/2006/relationships/hyperlink" Target="https://ro.wikipedia.org/wiki/Ia%C8%99i" TargetMode="External"/><Relationship Id="rId4" Type="http://schemas.openxmlformats.org/officeDocument/2006/relationships/hyperlink" Target="https://en.wikipedia.org/wiki/Dorohoi"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hyperlink" Target="https://generals.dk/general/Davidescu/I._Radu/Romania.html" TargetMode="External"/><Relationship Id="rId7" Type="http://schemas.openxmlformats.org/officeDocument/2006/relationships/image" Target="../media/image89.png"/><Relationship Id="rId2" Type="http://schemas.openxmlformats.org/officeDocument/2006/relationships/hyperlink" Target="https://en.wikipedia.org/wiki/Ion_Antonescu" TargetMode="External"/><Relationship Id="rId1" Type="http://schemas.openxmlformats.org/officeDocument/2006/relationships/slideLayout" Target="../slideLayouts/slideLayout2.xml"/><Relationship Id="rId6" Type="http://schemas.openxmlformats.org/officeDocument/2006/relationships/hyperlink" Target="https://en.wikipedia.org/wiki/Odesa" TargetMode="External"/><Relationship Id="rId5" Type="http://schemas.openxmlformats.org/officeDocument/2006/relationships/hyperlink" Target="https://en.wikipedia.org/wiki/Nicolae_Macici" TargetMode="External"/><Relationship Id="rId4" Type="http://schemas.openxmlformats.org/officeDocument/2006/relationships/hyperlink" Target="https://training.ehri-project.eu/e04-romanian-orders-massacre-jewish-refugees-odessa"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en.wikipedia.org/wiki/Night_(memoir)" TargetMode="External"/><Relationship Id="rId2" Type="http://schemas.openxmlformats.org/officeDocument/2006/relationships/hyperlink" Target="https://en.wikipedia.org/wiki/Elie_Wiesel" TargetMode="Externa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en.wikipedia.org/wiki/Anschluss#:~:text=The%20idea%20of%20an%20Anschluss,dominated%20German%20Empire%20in%201871." TargetMode="External"/><Relationship Id="rId7" Type="http://schemas.openxmlformats.org/officeDocument/2006/relationships/hyperlink" Target="https://en.wikipedia.org/wiki/The_Rise_and_Fall_of_the_Third_Reich" TargetMode="External"/><Relationship Id="rId2" Type="http://schemas.openxmlformats.org/officeDocument/2006/relationships/hyperlink" Target="https://www.historyplace.com/worldwar2/triumph/tr-will.htm" TargetMode="External"/><Relationship Id="rId1" Type="http://schemas.openxmlformats.org/officeDocument/2006/relationships/slideLayout" Target="../slideLayouts/slideLayout2.xml"/><Relationship Id="rId6" Type="http://schemas.openxmlformats.org/officeDocument/2006/relationships/hyperlink" Target="https://en.wikipedia.org/wiki/Joseph_McCarthy" TargetMode="External"/><Relationship Id="rId5" Type="http://schemas.openxmlformats.org/officeDocument/2006/relationships/hyperlink" Target="https://en.wikipedia.org/wiki/Nuremberg_trials" TargetMode="External"/><Relationship Id="rId4" Type="http://schemas.openxmlformats.org/officeDocument/2006/relationships/hyperlink" Target="https://en.wikipedia.org/wiki/Berlin_Diary"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commons.wikimedia.org/wiki/User:Amrei-Marie" TargetMode="External"/><Relationship Id="rId3" Type="http://schemas.openxmlformats.org/officeDocument/2006/relationships/hyperlink" Target="https://en.wikipedia.org/wiki/Ian_Kershaw" TargetMode="External"/><Relationship Id="rId7" Type="http://schemas.openxmlformats.org/officeDocument/2006/relationships/hyperlink" Target="https://en.wikipedia.org/wiki/Final_Solutio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n.wikipedia.org/wiki/Hitler:_A_Study_in_Tyranny" TargetMode="External"/><Relationship Id="rId5" Type="http://schemas.openxmlformats.org/officeDocument/2006/relationships/hyperlink" Target="https://en.wikipedia.org/wiki/Alan_Bullock" TargetMode="External"/><Relationship Id="rId4" Type="http://schemas.openxmlformats.org/officeDocument/2006/relationships/hyperlink" Target="https://en.wikipedia.org/wiki/Hitler_(Kershaw_books)" TargetMode="External"/><Relationship Id="rId9"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Night_(memoir)" TargetMode="External"/><Relationship Id="rId7" Type="http://schemas.openxmlformats.org/officeDocument/2006/relationships/image" Target="../media/image93.png"/><Relationship Id="rId2" Type="http://schemas.openxmlformats.org/officeDocument/2006/relationships/hyperlink" Target="https://en.wikipedia.org/wiki/Elie_Wiesel" TargetMode="External"/><Relationship Id="rId1" Type="http://schemas.openxmlformats.org/officeDocument/2006/relationships/slideLayout" Target="../slideLayouts/slideLayout2.xml"/><Relationship Id="rId6" Type="http://schemas.openxmlformats.org/officeDocument/2006/relationships/hyperlink" Target="http://www.erlingmandelmann.ch/portraits_all/viewer.php?sujet=Wiesel_Elie&amp;noimage=2&amp;nopage=12" TargetMode="External"/><Relationship Id="rId5" Type="http://schemas.openxmlformats.org/officeDocument/2006/relationships/hyperlink" Target="https://eliewieselfoundation.org/about-marion-wiesel/" TargetMode="External"/><Relationship Id="rId4" Type="http://schemas.openxmlformats.org/officeDocument/2006/relationships/hyperlink" Target="https://www.nobelprize.org/prizes/peace/1986/summary/"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amazon.com/Nuremberg-Interviews-Psychiatrists-Conversations-Defendants/dp/0739452126" TargetMode="External"/><Relationship Id="rId2" Type="http://schemas.openxmlformats.org/officeDocument/2006/relationships/hyperlink" Target="https://en.wikipedia.org/wiki/Leon_Goldensohn" TargetMode="Externa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en.wikipedia.org/wiki/Friedrich_Nietzsche" TargetMode="External"/><Relationship Id="rId7" Type="http://schemas.openxmlformats.org/officeDocument/2006/relationships/hyperlink" Target="https://en.wikipedia.org/wiki/Houston_Stewart_Chamberlain" TargetMode="External"/><Relationship Id="rId2" Type="http://schemas.openxmlformats.org/officeDocument/2006/relationships/hyperlink" Target="https://en.wikipedia.org/wiki/Alfred_Rosenberg" TargetMode="External"/><Relationship Id="rId1" Type="http://schemas.openxmlformats.org/officeDocument/2006/relationships/slideLayout" Target="../slideLayouts/slideLayout2.xml"/><Relationship Id="rId6" Type="http://schemas.openxmlformats.org/officeDocument/2006/relationships/hyperlink" Target="https://en.wikipedia.org/wiki/Arthur_de_Gobineau" TargetMode="External"/><Relationship Id="rId5" Type="http://schemas.openxmlformats.org/officeDocument/2006/relationships/hyperlink" Target="https://en.wikipedia.org/wiki/Aryan" TargetMode="External"/><Relationship Id="rId10" Type="http://schemas.openxmlformats.org/officeDocument/2006/relationships/image" Target="../media/image11.png"/><Relationship Id="rId4" Type="http://schemas.openxmlformats.org/officeDocument/2006/relationships/hyperlink" Target="https://en.wikipedia.org/wiki/Lebensraum" TargetMode="Externa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en.wikipedia.org/wiki/Untermensch" TargetMode="External"/><Relationship Id="rId7" Type="http://schemas.openxmlformats.org/officeDocument/2006/relationships/image" Target="../media/image13.jpeg"/><Relationship Id="rId2" Type="http://schemas.openxmlformats.org/officeDocument/2006/relationships/hyperlink" Target="https://en.wikipedia.org/wiki/Henri_de_Boulainvilliers" TargetMode="Externa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en.wikipedia.org/wiki/Wilhelm_Marr" TargetMode="External"/><Relationship Id="rId4" Type="http://schemas.openxmlformats.org/officeDocument/2006/relationships/hyperlink" Target="https://en.wikipedia.org/wiki/Lothrop_Stoddard"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Willy_Loman" TargetMode="External"/><Relationship Id="rId3" Type="http://schemas.openxmlformats.org/officeDocument/2006/relationships/hyperlink" Target="https://en.wikipedia.org/wiki/Franz_Kafka" TargetMode="External"/><Relationship Id="rId7" Type="http://schemas.openxmlformats.org/officeDocument/2006/relationships/hyperlink" Target="https://en.wikipedia.org/wiki/Death_of_a_Salesma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en.wikipedia.org/wiki/Arthur_Miller" TargetMode="External"/><Relationship Id="rId11" Type="http://schemas.openxmlformats.org/officeDocument/2006/relationships/image" Target="../media/image16.png"/><Relationship Id="rId5" Type="http://schemas.openxmlformats.org/officeDocument/2006/relationships/hyperlink" Target="https://www.britannica.com/topic/Gregor-Samsa" TargetMode="External"/><Relationship Id="rId10" Type="http://schemas.openxmlformats.org/officeDocument/2006/relationships/image" Target="../media/image15.png"/><Relationship Id="rId4" Type="http://schemas.openxmlformats.org/officeDocument/2006/relationships/hyperlink" Target="The%20Metamorphosis" TargetMode="External"/><Relationship Id="rId9" Type="http://schemas.openxmlformats.org/officeDocument/2006/relationships/hyperlink" Target="https://en.wikipedia.org/wiki/Primo_Lev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380506-A916-152D-811F-5517A8ABF02A}"/>
              </a:ext>
            </a:extLst>
          </p:cNvPr>
          <p:cNvPicPr>
            <a:picLocks noChangeAspect="1"/>
          </p:cNvPicPr>
          <p:nvPr/>
        </p:nvPicPr>
        <p:blipFill>
          <a:blip r:embed="rId3"/>
          <a:stretch>
            <a:fillRect/>
          </a:stretch>
        </p:blipFill>
        <p:spPr>
          <a:xfrm>
            <a:off x="6614809" y="0"/>
            <a:ext cx="4925438" cy="6853243"/>
          </a:xfrm>
          <a:prstGeom prst="rect">
            <a:avLst/>
          </a:prstGeom>
        </p:spPr>
      </p:pic>
      <p:sp>
        <p:nvSpPr>
          <p:cNvPr id="6" name="Rectangle 5">
            <a:extLst>
              <a:ext uri="{FF2B5EF4-FFF2-40B4-BE49-F238E27FC236}">
                <a16:creationId xmlns:a16="http://schemas.microsoft.com/office/drawing/2014/main" id="{A7B5FC4D-C3C8-43CE-A9D9-F8314DA89D06}"/>
              </a:ext>
            </a:extLst>
          </p:cNvPr>
          <p:cNvSpPr/>
          <p:nvPr/>
        </p:nvSpPr>
        <p:spPr>
          <a:xfrm>
            <a:off x="1873077" y="0"/>
            <a:ext cx="3484737" cy="369332"/>
          </a:xfrm>
          <a:prstGeom prst="rect">
            <a:avLst/>
          </a:prstGeom>
        </p:spPr>
        <p:txBody>
          <a:bodyPr wrap="none">
            <a:spAutoFit/>
          </a:bodyPr>
          <a:lstStyle/>
          <a:p>
            <a:r>
              <a:rPr lang="en-US" b="1" i="1" dirty="0">
                <a:latin typeface="Arial" pitchFamily="34" charset="0"/>
                <a:cs typeface="Arial" pitchFamily="34" charset="0"/>
              </a:rPr>
              <a:t>Contact Data for Dr. Askenasy</a:t>
            </a:r>
            <a:endParaRPr lang="fr-FR" dirty="0"/>
          </a:p>
        </p:txBody>
      </p:sp>
      <p:sp>
        <p:nvSpPr>
          <p:cNvPr id="7" name="Rectangle 6">
            <a:extLst>
              <a:ext uri="{FF2B5EF4-FFF2-40B4-BE49-F238E27FC236}">
                <a16:creationId xmlns:a16="http://schemas.microsoft.com/office/drawing/2014/main" id="{759BCA67-D872-4193-B526-90069A7D808D}"/>
              </a:ext>
            </a:extLst>
          </p:cNvPr>
          <p:cNvSpPr/>
          <p:nvPr/>
        </p:nvSpPr>
        <p:spPr>
          <a:xfrm>
            <a:off x="1873077" y="369332"/>
            <a:ext cx="6096000" cy="1477328"/>
          </a:xfrm>
          <a:prstGeom prst="rect">
            <a:avLst/>
          </a:prstGeom>
        </p:spPr>
        <p:txBody>
          <a:bodyPr>
            <a:spAutoFit/>
          </a:bodyPr>
          <a:lstStyle/>
          <a:p>
            <a:pPr>
              <a:defRPr/>
            </a:pPr>
            <a:r>
              <a:rPr lang="ro-RO" b="1" dirty="0"/>
              <a:t>Professor</a:t>
            </a:r>
            <a:r>
              <a:rPr lang="en-US" b="1" dirty="0"/>
              <a:t> </a:t>
            </a:r>
            <a:r>
              <a:rPr lang="ro-RO" b="1" dirty="0">
                <a:hlinkClick r:id="rId4"/>
              </a:rPr>
              <a:t>Jean-Jacques Askenasy</a:t>
            </a:r>
            <a:endParaRPr lang="ro-RO" b="1" dirty="0"/>
          </a:p>
          <a:p>
            <a:pPr>
              <a:defRPr/>
            </a:pPr>
            <a:r>
              <a:rPr lang="en-US" b="1" dirty="0"/>
              <a:t>Ben Yehuda 79 Herzliya 4640346</a:t>
            </a:r>
          </a:p>
          <a:p>
            <a:pPr>
              <a:defRPr/>
            </a:pPr>
            <a:r>
              <a:rPr lang="en-US" b="1" dirty="0"/>
              <a:t>Phone: 972-9-9543354  / 972-9-9543242</a:t>
            </a:r>
          </a:p>
          <a:p>
            <a:pPr>
              <a:defRPr/>
            </a:pPr>
            <a:r>
              <a:rPr lang="en-US" b="1" dirty="0"/>
              <a:t>FAX: 972-9-9572767</a:t>
            </a:r>
          </a:p>
          <a:p>
            <a:pPr lvl="0">
              <a:defRPr/>
            </a:pPr>
            <a:r>
              <a:rPr lang="en-US" b="1" dirty="0"/>
              <a:t>E-mail: </a:t>
            </a:r>
            <a:r>
              <a:rPr lang="en-US" b="1" u="sng" dirty="0">
                <a:solidFill>
                  <a:prstClr val="black"/>
                </a:solidFill>
                <a:hlinkClick r:id="rId5"/>
              </a:rPr>
              <a:t>ajean@tauex.tau.ac.il</a:t>
            </a:r>
            <a:endParaRPr lang="en-US" b="1" dirty="0">
              <a:solidFill>
                <a:prstClr val="black"/>
              </a:solidFill>
            </a:endParaRPr>
          </a:p>
        </p:txBody>
      </p:sp>
      <p:pic>
        <p:nvPicPr>
          <p:cNvPr id="8" name="Picture 7">
            <a:extLst>
              <a:ext uri="{FF2B5EF4-FFF2-40B4-BE49-F238E27FC236}">
                <a16:creationId xmlns:a16="http://schemas.microsoft.com/office/drawing/2014/main" id="{104EA07B-8492-4122-95FD-9CB3451A723D}"/>
              </a:ext>
            </a:extLst>
          </p:cNvPr>
          <p:cNvPicPr>
            <a:picLocks noChangeAspect="1"/>
          </p:cNvPicPr>
          <p:nvPr/>
        </p:nvPicPr>
        <p:blipFill>
          <a:blip r:embed="rId6"/>
          <a:stretch>
            <a:fillRect/>
          </a:stretch>
        </p:blipFill>
        <p:spPr>
          <a:xfrm>
            <a:off x="1634247" y="2215992"/>
            <a:ext cx="3653525" cy="4298981"/>
          </a:xfrm>
          <a:prstGeom prst="rect">
            <a:avLst/>
          </a:prstGeom>
        </p:spPr>
      </p:pic>
    </p:spTree>
    <p:extLst>
      <p:ext uri="{BB962C8B-B14F-4D97-AF65-F5344CB8AC3E}">
        <p14:creationId xmlns:p14="http://schemas.microsoft.com/office/powerpoint/2010/main" val="2479065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5818-13CF-44CF-20A9-F8DC6295F16B}"/>
              </a:ext>
            </a:extLst>
          </p:cNvPr>
          <p:cNvSpPr>
            <a:spLocks noGrp="1"/>
          </p:cNvSpPr>
          <p:nvPr>
            <p:ph type="title"/>
          </p:nvPr>
        </p:nvSpPr>
        <p:spPr>
          <a:xfrm>
            <a:off x="1622738" y="-24533"/>
            <a:ext cx="8588062" cy="645221"/>
          </a:xfrm>
        </p:spPr>
        <p:txBody>
          <a:bodyPr>
            <a:normAutofit/>
          </a:bodyPr>
          <a:lstStyle/>
          <a:p>
            <a:pPr algn="ctr"/>
            <a:r>
              <a:rPr lang="en-US" sz="3600" b="1" i="1" dirty="0">
                <a:latin typeface="Calibri" panose="020F0502020204030204" pitchFamily="34" charset="0"/>
                <a:ea typeface="Calibri" panose="020F0502020204030204" pitchFamily="34" charset="0"/>
                <a:cs typeface="Calibri" panose="020F0502020204030204" pitchFamily="34" charset="0"/>
              </a:rPr>
              <a:t>Primo Levi</a:t>
            </a:r>
            <a:endParaRPr lang="en-IL" sz="3600" b="1" i="1"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1F9B016-B034-DC02-076A-61FB85D3501A}"/>
              </a:ext>
            </a:extLst>
          </p:cNvPr>
          <p:cNvSpPr>
            <a:spLocks noGrp="1"/>
          </p:cNvSpPr>
          <p:nvPr>
            <p:ph idx="1"/>
          </p:nvPr>
        </p:nvSpPr>
        <p:spPr>
          <a:xfrm>
            <a:off x="0" y="620687"/>
            <a:ext cx="9573491" cy="2952331"/>
          </a:xfrm>
        </p:spPr>
        <p:txBody>
          <a:bodyPr>
            <a:noAutofit/>
          </a:bodyPr>
          <a:lstStyle/>
          <a:p>
            <a:pPr algn="l"/>
            <a:r>
              <a:rPr lang="en-US" sz="3200" b="1" dirty="0">
                <a:latin typeface="MinionPro-Regular"/>
              </a:rPr>
              <a:t>Primo Levi was a prisoner working as </a:t>
            </a:r>
            <a:br>
              <a:rPr lang="en-US" sz="3200" b="1" dirty="0">
                <a:latin typeface="MinionPro-Regular"/>
              </a:rPr>
            </a:br>
            <a:r>
              <a:rPr lang="en-US" sz="3200" b="1" dirty="0">
                <a:latin typeface="MinionPro-Regular"/>
              </a:rPr>
              <a:t>a chemist in the Auschwitz laboratory.</a:t>
            </a:r>
          </a:p>
          <a:p>
            <a:pPr algn="l"/>
            <a:r>
              <a:rPr lang="en-US" sz="3200" b="1" dirty="0">
                <a:latin typeface="MinionPro-Regular"/>
              </a:rPr>
              <a:t>“Last year I was a free man with a name, </a:t>
            </a:r>
            <a:br>
              <a:rPr lang="en-US" sz="3200" b="1" dirty="0">
                <a:latin typeface="MinionPro-Regular"/>
              </a:rPr>
            </a:br>
            <a:r>
              <a:rPr lang="en-US" sz="3200" b="1" dirty="0">
                <a:latin typeface="MinionPro-Regular"/>
              </a:rPr>
              <a:t>a family, and a lithe &amp; healthy body. </a:t>
            </a:r>
            <a:br>
              <a:rPr lang="en-US" sz="3200" b="1" dirty="0">
                <a:latin typeface="MinionPro-Regular"/>
              </a:rPr>
            </a:br>
            <a:r>
              <a:rPr lang="en-US" sz="3200" b="1" dirty="0">
                <a:latin typeface="MinionPro-Regular"/>
              </a:rPr>
              <a:t>Now I am a repulsive ‘smelly Jew’ full of </a:t>
            </a:r>
            <a:br>
              <a:rPr lang="en-US" sz="3200" b="1" dirty="0">
                <a:latin typeface="MinionPro-Regular"/>
              </a:rPr>
            </a:br>
            <a:r>
              <a:rPr lang="en-US" sz="3200" b="1" dirty="0">
                <a:latin typeface="MinionPro-Regular"/>
              </a:rPr>
              <a:t>fleas who feels shame &amp; embarrassment.”</a:t>
            </a:r>
            <a:endParaRPr lang="en-IL" sz="3200" b="1" dirty="0"/>
          </a:p>
        </p:txBody>
      </p:sp>
      <p:sp>
        <p:nvSpPr>
          <p:cNvPr id="7" name="TextBox 6">
            <a:extLst>
              <a:ext uri="{FF2B5EF4-FFF2-40B4-BE49-F238E27FC236}">
                <a16:creationId xmlns:a16="http://schemas.microsoft.com/office/drawing/2014/main" id="{AC9AF780-A55E-56DC-5A41-1BC0B206C032}"/>
              </a:ext>
            </a:extLst>
          </p:cNvPr>
          <p:cNvSpPr txBox="1"/>
          <p:nvPr/>
        </p:nvSpPr>
        <p:spPr>
          <a:xfrm>
            <a:off x="0" y="3573019"/>
            <a:ext cx="12192000" cy="3046988"/>
          </a:xfrm>
          <a:prstGeom prst="rect">
            <a:avLst/>
          </a:prstGeom>
          <a:noFill/>
        </p:spPr>
        <p:txBody>
          <a:bodyPr wrap="square" rtlCol="0">
            <a:spAutoFit/>
          </a:bodyPr>
          <a:lstStyle/>
          <a:p>
            <a:pPr marL="285750" indent="-285750">
              <a:buFont typeface="Arial" panose="020B0604020202020204" pitchFamily="34" charset="0"/>
              <a:buChar char="•"/>
            </a:pPr>
            <a:r>
              <a:rPr lang="en-US" sz="3200" b="1" dirty="0">
                <a:hlinkClick r:id="rId2"/>
              </a:rPr>
              <a:t>Hanns Johst</a:t>
            </a:r>
            <a:r>
              <a:rPr lang="en-US" sz="3200" b="1" dirty="0"/>
              <a:t>: “The Jew is the prototype of </a:t>
            </a:r>
            <a:br>
              <a:rPr lang="en-US" sz="3200" b="1" dirty="0"/>
            </a:br>
            <a:r>
              <a:rPr lang="en-US" sz="3200" b="1" dirty="0"/>
              <a:t>the anti-Aryan. The Aryan is the leader of </a:t>
            </a:r>
            <a:br>
              <a:rPr lang="en-US" sz="3200" b="1" dirty="0"/>
            </a:br>
            <a:r>
              <a:rPr lang="en-US" sz="3200" b="1" dirty="0"/>
              <a:t>the world, life &amp; destiny.”</a:t>
            </a:r>
          </a:p>
          <a:p>
            <a:pPr marL="285750" indent="-285750">
              <a:buFont typeface="Arial" panose="020B0604020202020204" pitchFamily="34" charset="0"/>
              <a:buChar char="•"/>
            </a:pPr>
            <a:r>
              <a:rPr lang="en-US" sz="3200" b="1" dirty="0"/>
              <a:t>Holocaust processes included: killer gas </a:t>
            </a:r>
            <a:r>
              <a:rPr lang="en-US" sz="3200" b="1" dirty="0">
                <a:hlinkClick r:id="rId3"/>
              </a:rPr>
              <a:t>Zyklon B</a:t>
            </a:r>
            <a:r>
              <a:rPr lang="en-US" sz="3200" b="1" dirty="0"/>
              <a:t>, number tattoos, extermination camps, euthanasia, </a:t>
            </a:r>
            <a:r>
              <a:rPr lang="en-US" sz="3200" b="1" dirty="0" err="1"/>
              <a:t>Judenrat</a:t>
            </a:r>
            <a:r>
              <a:rPr lang="en-US" sz="3200" b="1" dirty="0"/>
              <a:t> councils, kapos, death marches, death trains, burning alive, and lethal scientific research.</a:t>
            </a:r>
            <a:endParaRPr lang="en-IL" sz="3200" b="1" dirty="0"/>
          </a:p>
        </p:txBody>
      </p:sp>
      <p:pic>
        <p:nvPicPr>
          <p:cNvPr id="5" name="Picture 4">
            <a:extLst>
              <a:ext uri="{FF2B5EF4-FFF2-40B4-BE49-F238E27FC236}">
                <a16:creationId xmlns:a16="http://schemas.microsoft.com/office/drawing/2014/main" id="{253F2200-5945-0BCD-235A-4FED92E5D0B5}"/>
              </a:ext>
            </a:extLst>
          </p:cNvPr>
          <p:cNvPicPr>
            <a:picLocks noChangeAspect="1"/>
          </p:cNvPicPr>
          <p:nvPr/>
        </p:nvPicPr>
        <p:blipFill>
          <a:blip r:embed="rId4"/>
          <a:stretch>
            <a:fillRect/>
          </a:stretch>
        </p:blipFill>
        <p:spPr>
          <a:xfrm>
            <a:off x="7787949" y="616176"/>
            <a:ext cx="3711324" cy="4480338"/>
          </a:xfrm>
          <a:prstGeom prst="rect">
            <a:avLst/>
          </a:prstGeom>
        </p:spPr>
      </p:pic>
    </p:spTree>
    <p:extLst>
      <p:ext uri="{BB962C8B-B14F-4D97-AF65-F5344CB8AC3E}">
        <p14:creationId xmlns:p14="http://schemas.microsoft.com/office/powerpoint/2010/main" val="167511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9DC3-F100-EE22-A011-F22F55C0F261}"/>
              </a:ext>
            </a:extLst>
          </p:cNvPr>
          <p:cNvSpPr>
            <a:spLocks noGrp="1"/>
          </p:cNvSpPr>
          <p:nvPr>
            <p:ph type="title"/>
          </p:nvPr>
        </p:nvSpPr>
        <p:spPr>
          <a:xfrm>
            <a:off x="2200275" y="0"/>
            <a:ext cx="7791450" cy="731837"/>
          </a:xfrm>
        </p:spPr>
        <p:txBody>
          <a:bodyPr>
            <a:normAutofit fontScale="90000"/>
          </a:bodyPr>
          <a:lstStyle/>
          <a:p>
            <a:r>
              <a:rPr lang="en-US" sz="3600" b="1" i="1" dirty="0">
                <a:latin typeface="+mn-lt"/>
              </a:rPr>
              <a:t>Sign at entrance to Auschwitz death camp</a:t>
            </a:r>
            <a:endParaRPr lang="en-IL" sz="3600" b="1" i="1" dirty="0">
              <a:latin typeface="+mn-lt"/>
            </a:endParaRPr>
          </a:p>
        </p:txBody>
      </p:sp>
      <p:sp>
        <p:nvSpPr>
          <p:cNvPr id="3" name="Content Placeholder 2">
            <a:extLst>
              <a:ext uri="{FF2B5EF4-FFF2-40B4-BE49-F238E27FC236}">
                <a16:creationId xmlns:a16="http://schemas.microsoft.com/office/drawing/2014/main" id="{22A3A8CF-4E60-30B5-0DEC-4C99AF638E4F}"/>
              </a:ext>
            </a:extLst>
          </p:cNvPr>
          <p:cNvSpPr>
            <a:spLocks noGrp="1"/>
          </p:cNvSpPr>
          <p:nvPr>
            <p:ph idx="1"/>
          </p:nvPr>
        </p:nvSpPr>
        <p:spPr>
          <a:xfrm>
            <a:off x="1981200" y="6381328"/>
            <a:ext cx="8229600" cy="476672"/>
          </a:xfrm>
        </p:spPr>
        <p:txBody>
          <a:bodyPr>
            <a:noAutofit/>
          </a:bodyPr>
          <a:lstStyle/>
          <a:p>
            <a:pPr marL="0" indent="0" algn="ctr">
              <a:buNone/>
            </a:pPr>
            <a:r>
              <a:rPr lang="en-US" b="1" dirty="0"/>
              <a:t>ARBEIT MACHT FREI = WORK MAKES FREE</a:t>
            </a:r>
            <a:endParaRPr lang="en-IL" b="1" dirty="0"/>
          </a:p>
        </p:txBody>
      </p:sp>
      <p:pic>
        <p:nvPicPr>
          <p:cNvPr id="5" name="Picture 4">
            <a:extLst>
              <a:ext uri="{FF2B5EF4-FFF2-40B4-BE49-F238E27FC236}">
                <a16:creationId xmlns:a16="http://schemas.microsoft.com/office/drawing/2014/main" id="{FDCC4CBE-3E55-448C-9E60-0EFA7E12A32D}"/>
              </a:ext>
            </a:extLst>
          </p:cNvPr>
          <p:cNvPicPr>
            <a:picLocks noChangeAspect="1"/>
          </p:cNvPicPr>
          <p:nvPr/>
        </p:nvPicPr>
        <p:blipFill>
          <a:blip r:embed="rId2"/>
          <a:stretch>
            <a:fillRect/>
          </a:stretch>
        </p:blipFill>
        <p:spPr>
          <a:xfrm>
            <a:off x="2301053" y="620690"/>
            <a:ext cx="7589894" cy="5760639"/>
          </a:xfrm>
          <a:prstGeom prst="rect">
            <a:avLst/>
          </a:prstGeom>
        </p:spPr>
      </p:pic>
    </p:spTree>
    <p:extLst>
      <p:ext uri="{BB962C8B-B14F-4D97-AF65-F5344CB8AC3E}">
        <p14:creationId xmlns:p14="http://schemas.microsoft.com/office/powerpoint/2010/main" val="1960455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6620-A4D7-517F-070B-DA8F64796338}"/>
              </a:ext>
            </a:extLst>
          </p:cNvPr>
          <p:cNvSpPr>
            <a:spLocks noGrp="1"/>
          </p:cNvSpPr>
          <p:nvPr>
            <p:ph type="title"/>
          </p:nvPr>
        </p:nvSpPr>
        <p:spPr>
          <a:xfrm>
            <a:off x="3060675" y="0"/>
            <a:ext cx="5353564" cy="647256"/>
          </a:xfrm>
        </p:spPr>
        <p:txBody>
          <a:bodyPr>
            <a:normAutofit/>
          </a:bodyPr>
          <a:lstStyle/>
          <a:p>
            <a:pPr algn="ctr"/>
            <a:r>
              <a:rPr lang="en-US" sz="3600" b="1" i="1" dirty="0">
                <a:latin typeface="Calibri" panose="020F0502020204030204" pitchFamily="34" charset="0"/>
                <a:ea typeface="Calibri" panose="020F0502020204030204" pitchFamily="34" charset="0"/>
                <a:cs typeface="Calibri" panose="020F0502020204030204" pitchFamily="34" charset="0"/>
              </a:rPr>
              <a:t>Man-Beast Reversibility</a:t>
            </a:r>
            <a:endParaRPr lang="en-IL" sz="3600" b="1" i="1"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193774A-7AD8-010E-7117-4F67FD12F117}"/>
              </a:ext>
            </a:extLst>
          </p:cNvPr>
          <p:cNvSpPr>
            <a:spLocks noGrp="1"/>
          </p:cNvSpPr>
          <p:nvPr>
            <p:ph idx="1"/>
          </p:nvPr>
        </p:nvSpPr>
        <p:spPr>
          <a:xfrm>
            <a:off x="0" y="647257"/>
            <a:ext cx="12192000" cy="6210744"/>
          </a:xfrm>
        </p:spPr>
        <p:txBody>
          <a:bodyPr>
            <a:norm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Murder evolved as a need to kill in order to survive.</a:t>
            </a:r>
          </a:p>
          <a:p>
            <a:pPr algn="l"/>
            <a:r>
              <a:rPr lang="en-US" sz="3200" b="1" dirty="0">
                <a:latin typeface="Calibri" panose="020F0502020204030204" pitchFamily="34" charset="0"/>
                <a:ea typeface="Calibri" panose="020F0502020204030204" pitchFamily="34" charset="0"/>
                <a:cs typeface="Calibri" panose="020F0502020204030204" pitchFamily="34" charset="0"/>
              </a:rPr>
              <a:t>Killing was progressively inhibited by social rules of community life.</a:t>
            </a:r>
          </a:p>
          <a:p>
            <a:r>
              <a:rPr lang="en-US" sz="3200" b="1" dirty="0">
                <a:latin typeface="Calibri" panose="020F0502020204030204" pitchFamily="34" charset="0"/>
                <a:ea typeface="Calibri" panose="020F0502020204030204" pitchFamily="34" charset="0"/>
                <a:cs typeface="Calibri" panose="020F0502020204030204" pitchFamily="34" charset="0"/>
                <a:hlinkClick r:id="rId3"/>
              </a:rPr>
              <a:t>Neocortex evolution </a:t>
            </a:r>
            <a:r>
              <a:rPr lang="en-US" sz="3200" b="1" dirty="0">
                <a:latin typeface="Calibri" panose="020F0502020204030204" pitchFamily="34" charset="0"/>
                <a:ea typeface="Calibri" panose="020F0502020204030204" pitchFamily="34" charset="0"/>
                <a:cs typeface="Calibri" panose="020F0502020204030204" pitchFamily="34" charset="0"/>
              </a:rPr>
              <a:t>inhibited but didn’t eliminate criminal instincts.</a:t>
            </a:r>
          </a:p>
          <a:p>
            <a:pPr algn="l"/>
            <a:r>
              <a:rPr lang="en-US" sz="3200" b="1" dirty="0">
                <a:latin typeface="Calibri" panose="020F0502020204030204" pitchFamily="34" charset="0"/>
                <a:ea typeface="Calibri" panose="020F0502020204030204" pitchFamily="34" charset="0"/>
                <a:cs typeface="Calibri" panose="020F0502020204030204" pitchFamily="34" charset="0"/>
              </a:rPr>
              <a:t>Reversal to bestiality enables man to return to an animal stage &amp; kill.</a:t>
            </a:r>
          </a:p>
          <a:p>
            <a:pPr algn="l"/>
            <a:r>
              <a:rPr lang="en-US" sz="3200" b="1" dirty="0">
                <a:latin typeface="Calibri" panose="020F0502020204030204" pitchFamily="34" charset="0"/>
                <a:ea typeface="Calibri" panose="020F0502020204030204" pitchFamily="34" charset="0"/>
                <a:cs typeface="Calibri" panose="020F0502020204030204" pitchFamily="34" charset="0"/>
              </a:rPr>
              <a:t>Separation of humans into superior &amp; inferior beings facilitated man to beast reversal and the industrial murder of the Holocaust.</a:t>
            </a:r>
          </a:p>
          <a:p>
            <a:pPr algn="l"/>
            <a:r>
              <a:rPr lang="en-US" sz="3200" b="1" dirty="0">
                <a:latin typeface="Calibri" panose="020F0502020204030204" pitchFamily="34" charset="0"/>
                <a:ea typeface="Calibri" panose="020F0502020204030204" pitchFamily="34" charset="0"/>
                <a:cs typeface="Calibri" panose="020F0502020204030204" pitchFamily="34" charset="0"/>
              </a:rPr>
              <a:t>Nazism caused the Holocaust by reversing humanism to animalism. </a:t>
            </a:r>
            <a:endParaRPr lang="en-IL"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6122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9319-C819-2609-352D-24A7550B2F8C}"/>
              </a:ext>
            </a:extLst>
          </p:cNvPr>
          <p:cNvSpPr>
            <a:spLocks noGrp="1"/>
          </p:cNvSpPr>
          <p:nvPr>
            <p:ph type="title"/>
          </p:nvPr>
        </p:nvSpPr>
        <p:spPr>
          <a:xfrm>
            <a:off x="1981200" y="44625"/>
            <a:ext cx="8229600" cy="674847"/>
          </a:xfrm>
        </p:spPr>
        <p:txBody>
          <a:bodyPr>
            <a:normAutofit/>
          </a:bodyPr>
          <a:lstStyle/>
          <a:p>
            <a:pPr algn="ctr"/>
            <a:r>
              <a:rPr lang="en-US" sz="3600" b="1" i="1" dirty="0">
                <a:latin typeface="+mn-lt"/>
              </a:rPr>
              <a:t>Origin of Human Aggression</a:t>
            </a:r>
            <a:endParaRPr lang="en-IL" sz="3600" b="1" i="1" dirty="0">
              <a:latin typeface="+mn-lt"/>
            </a:endParaRPr>
          </a:p>
        </p:txBody>
      </p:sp>
      <p:sp>
        <p:nvSpPr>
          <p:cNvPr id="3" name="Content Placeholder 2">
            <a:extLst>
              <a:ext uri="{FF2B5EF4-FFF2-40B4-BE49-F238E27FC236}">
                <a16:creationId xmlns:a16="http://schemas.microsoft.com/office/drawing/2014/main" id="{CC143289-6687-1EFC-00AD-601EE4E2BC7E}"/>
              </a:ext>
            </a:extLst>
          </p:cNvPr>
          <p:cNvSpPr>
            <a:spLocks noGrp="1"/>
          </p:cNvSpPr>
          <p:nvPr>
            <p:ph idx="1"/>
          </p:nvPr>
        </p:nvSpPr>
        <p:spPr>
          <a:xfrm>
            <a:off x="0" y="719472"/>
            <a:ext cx="12192000" cy="6273049"/>
          </a:xfrm>
        </p:spPr>
        <p:txBody>
          <a:bodyPr>
            <a:noAutofit/>
          </a:bodyPr>
          <a:lstStyle/>
          <a:p>
            <a:r>
              <a:rPr lang="en-US" sz="3200" b="1" dirty="0"/>
              <a:t>Animals kill for food. If humans kill a person with intent, it is murder.</a:t>
            </a:r>
          </a:p>
          <a:p>
            <a:r>
              <a:rPr lang="en-US" sz="3200" b="1" dirty="0"/>
              <a:t>Freud: Aggression is a death drive (</a:t>
            </a:r>
            <a:r>
              <a:rPr lang="en-US" sz="3200" b="1" i="1" dirty="0">
                <a:hlinkClick r:id="rId2"/>
              </a:rPr>
              <a:t>Thanatos</a:t>
            </a:r>
            <a:r>
              <a:rPr lang="en-US" sz="3200" b="1" dirty="0"/>
              <a:t>) vs. a life instinct (</a:t>
            </a:r>
            <a:r>
              <a:rPr lang="en-US" sz="3200" b="1" i="1" dirty="0">
                <a:hlinkClick r:id="rId2"/>
              </a:rPr>
              <a:t>Eros</a:t>
            </a:r>
            <a:r>
              <a:rPr lang="en-US" sz="3200" b="1" dirty="0"/>
              <a:t>).</a:t>
            </a:r>
          </a:p>
          <a:p>
            <a:r>
              <a:rPr lang="en-US" sz="3200" b="1" dirty="0">
                <a:hlinkClick r:id="rId3"/>
              </a:rPr>
              <a:t>Paul MacLean</a:t>
            </a:r>
            <a:r>
              <a:rPr lang="en-US" sz="3200" b="1" dirty="0"/>
              <a:t>: Violence can be traced to a primitive reptilian brain.</a:t>
            </a:r>
          </a:p>
          <a:p>
            <a:r>
              <a:rPr lang="en-US" sz="3200" b="1" dirty="0">
                <a:hlinkClick r:id="rId4"/>
              </a:rPr>
              <a:t>Alfred Adler</a:t>
            </a:r>
            <a:r>
              <a:rPr lang="en-US" sz="3200" b="1" dirty="0"/>
              <a:t>: Aggression’s goal is often domination of a woman.</a:t>
            </a:r>
          </a:p>
          <a:p>
            <a:r>
              <a:rPr lang="en-US" sz="3200" b="1" dirty="0">
                <a:hlinkClick r:id="rId5"/>
              </a:rPr>
              <a:t>Konrad Lorenz</a:t>
            </a:r>
            <a:r>
              <a:rPr lang="en-US" sz="3200" b="1" dirty="0"/>
              <a:t>: Aggression is an inherited drive like hunger and sex.</a:t>
            </a:r>
          </a:p>
        </p:txBody>
      </p:sp>
      <p:pic>
        <p:nvPicPr>
          <p:cNvPr id="4" name="Picture 3">
            <a:extLst>
              <a:ext uri="{FF2B5EF4-FFF2-40B4-BE49-F238E27FC236}">
                <a16:creationId xmlns:a16="http://schemas.microsoft.com/office/drawing/2014/main" id="{F17D2461-FEC7-2262-16D3-BE5F73D64098}"/>
              </a:ext>
            </a:extLst>
          </p:cNvPr>
          <p:cNvPicPr>
            <a:picLocks noChangeAspect="1"/>
          </p:cNvPicPr>
          <p:nvPr/>
        </p:nvPicPr>
        <p:blipFill>
          <a:blip r:embed="rId6"/>
          <a:stretch>
            <a:fillRect/>
          </a:stretch>
        </p:blipFill>
        <p:spPr>
          <a:xfrm>
            <a:off x="342900" y="3497678"/>
            <a:ext cx="1943100" cy="2640850"/>
          </a:xfrm>
          <a:prstGeom prst="rect">
            <a:avLst/>
          </a:prstGeom>
        </p:spPr>
      </p:pic>
      <p:pic>
        <p:nvPicPr>
          <p:cNvPr id="5" name="Picture 4">
            <a:extLst>
              <a:ext uri="{FF2B5EF4-FFF2-40B4-BE49-F238E27FC236}">
                <a16:creationId xmlns:a16="http://schemas.microsoft.com/office/drawing/2014/main" id="{A76413B4-D0AC-8309-AC43-CEE7D8D4223D}"/>
              </a:ext>
            </a:extLst>
          </p:cNvPr>
          <p:cNvPicPr>
            <a:picLocks noChangeAspect="1"/>
          </p:cNvPicPr>
          <p:nvPr/>
        </p:nvPicPr>
        <p:blipFill>
          <a:blip r:embed="rId7"/>
          <a:stretch>
            <a:fillRect/>
          </a:stretch>
        </p:blipFill>
        <p:spPr>
          <a:xfrm>
            <a:off x="3214256" y="3497677"/>
            <a:ext cx="2161984" cy="2712307"/>
          </a:xfrm>
          <a:prstGeom prst="rect">
            <a:avLst/>
          </a:prstGeom>
        </p:spPr>
      </p:pic>
      <p:pic>
        <p:nvPicPr>
          <p:cNvPr id="6" name="Picture 5">
            <a:extLst>
              <a:ext uri="{FF2B5EF4-FFF2-40B4-BE49-F238E27FC236}">
                <a16:creationId xmlns:a16="http://schemas.microsoft.com/office/drawing/2014/main" id="{1ABF13C3-D987-1776-2E48-41773AA4A323}"/>
              </a:ext>
            </a:extLst>
          </p:cNvPr>
          <p:cNvPicPr>
            <a:picLocks noChangeAspect="1"/>
          </p:cNvPicPr>
          <p:nvPr/>
        </p:nvPicPr>
        <p:blipFill>
          <a:blip r:embed="rId8"/>
          <a:stretch>
            <a:fillRect/>
          </a:stretch>
        </p:blipFill>
        <p:spPr>
          <a:xfrm>
            <a:off x="6197902" y="3445530"/>
            <a:ext cx="2275271" cy="2764454"/>
          </a:xfrm>
          <a:prstGeom prst="rect">
            <a:avLst/>
          </a:prstGeom>
        </p:spPr>
      </p:pic>
      <p:pic>
        <p:nvPicPr>
          <p:cNvPr id="7" name="Picture 6">
            <a:extLst>
              <a:ext uri="{FF2B5EF4-FFF2-40B4-BE49-F238E27FC236}">
                <a16:creationId xmlns:a16="http://schemas.microsoft.com/office/drawing/2014/main" id="{77AB12D1-BCFD-058B-A5A4-E41661632A25}"/>
              </a:ext>
            </a:extLst>
          </p:cNvPr>
          <p:cNvPicPr>
            <a:picLocks noChangeAspect="1"/>
          </p:cNvPicPr>
          <p:nvPr/>
        </p:nvPicPr>
        <p:blipFill>
          <a:blip r:embed="rId9"/>
          <a:stretch>
            <a:fillRect/>
          </a:stretch>
        </p:blipFill>
        <p:spPr>
          <a:xfrm>
            <a:off x="9132586" y="3497677"/>
            <a:ext cx="2470838" cy="2712307"/>
          </a:xfrm>
          <a:prstGeom prst="rect">
            <a:avLst/>
          </a:prstGeom>
        </p:spPr>
      </p:pic>
      <p:sp>
        <p:nvSpPr>
          <p:cNvPr id="8" name="TextBox 7">
            <a:extLst>
              <a:ext uri="{FF2B5EF4-FFF2-40B4-BE49-F238E27FC236}">
                <a16:creationId xmlns:a16="http://schemas.microsoft.com/office/drawing/2014/main" id="{288B53C4-B4B8-4D3C-0D70-F5C4F8E6BA43}"/>
              </a:ext>
            </a:extLst>
          </p:cNvPr>
          <p:cNvSpPr txBox="1"/>
          <p:nvPr/>
        </p:nvSpPr>
        <p:spPr>
          <a:xfrm>
            <a:off x="342900" y="6209984"/>
            <a:ext cx="11260524" cy="523220"/>
          </a:xfrm>
          <a:prstGeom prst="rect">
            <a:avLst/>
          </a:prstGeom>
          <a:noFill/>
        </p:spPr>
        <p:txBody>
          <a:bodyPr wrap="square" rtlCol="0">
            <a:spAutoFit/>
          </a:bodyPr>
          <a:lstStyle/>
          <a:p>
            <a:r>
              <a:rPr lang="en-US" sz="2800" b="1" i="1" dirty="0"/>
              <a:t>    Freud                         MacLean                        Adler                           Lorenz</a:t>
            </a:r>
            <a:endParaRPr lang="en-IL" sz="2800" b="1" i="1" dirty="0"/>
          </a:p>
        </p:txBody>
      </p:sp>
    </p:spTree>
    <p:extLst>
      <p:ext uri="{BB962C8B-B14F-4D97-AF65-F5344CB8AC3E}">
        <p14:creationId xmlns:p14="http://schemas.microsoft.com/office/powerpoint/2010/main" val="1140830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3EDF8B-4249-3519-A84A-456EADC4F84E}"/>
              </a:ext>
            </a:extLst>
          </p:cNvPr>
          <p:cNvSpPr>
            <a:spLocks noGrp="1"/>
          </p:cNvSpPr>
          <p:nvPr>
            <p:ph idx="1"/>
          </p:nvPr>
        </p:nvSpPr>
        <p:spPr>
          <a:xfrm>
            <a:off x="0" y="0"/>
            <a:ext cx="12192000" cy="3323492"/>
          </a:xfrm>
        </p:spPr>
        <p:txBody>
          <a:bodyPr>
            <a:noAutofit/>
          </a:bodyPr>
          <a:lstStyle/>
          <a:p>
            <a:r>
              <a:rPr lang="en-US" sz="3200" b="1" dirty="0"/>
              <a:t>Anti‑Semitism, xenophobia, and the </a:t>
            </a:r>
            <a:r>
              <a:rPr lang="en-US" sz="3200" b="1" dirty="0">
                <a:hlinkClick r:id="rId3"/>
              </a:rPr>
              <a:t>Wannsee Conference </a:t>
            </a:r>
            <a:r>
              <a:rPr lang="en-US" sz="3200" b="1" dirty="0"/>
              <a:t>facilitated the return of man to the beast stage.</a:t>
            </a:r>
          </a:p>
          <a:p>
            <a:r>
              <a:rPr lang="en-US" sz="3200" b="1" dirty="0"/>
              <a:t>Darwin’s natural selection, </a:t>
            </a:r>
            <a:r>
              <a:rPr lang="en-US" sz="3200" b="1" dirty="0">
                <a:hlinkClick r:id="rId4"/>
              </a:rPr>
              <a:t>Henri Bergson</a:t>
            </a:r>
            <a:r>
              <a:rPr lang="en-US" sz="3200" b="1" dirty="0"/>
              <a:t>’s </a:t>
            </a:r>
            <a:r>
              <a:rPr lang="en-US" sz="3200" b="1" i="1" dirty="0">
                <a:hlinkClick r:id="rId5"/>
              </a:rPr>
              <a:t>élan vital</a:t>
            </a:r>
            <a:r>
              <a:rPr lang="en-US" sz="3200" b="1" dirty="0"/>
              <a:t>, and </a:t>
            </a:r>
            <a:r>
              <a:rPr lang="en-US" sz="3200" b="1" dirty="0">
                <a:hlinkClick r:id="rId6"/>
              </a:rPr>
              <a:t>Pierre de  Chardin</a:t>
            </a:r>
            <a:r>
              <a:rPr lang="en-US" sz="3200" b="1" dirty="0"/>
              <a:t>’s </a:t>
            </a:r>
            <a:r>
              <a:rPr lang="en-US" sz="3200" b="1" dirty="0">
                <a:hlinkClick r:id="rId7"/>
              </a:rPr>
              <a:t>Omega Point </a:t>
            </a:r>
            <a:r>
              <a:rPr lang="en-US" sz="3200" b="1" dirty="0"/>
              <a:t>failed to eliminate man-beast reversibility.</a:t>
            </a:r>
          </a:p>
          <a:p>
            <a:r>
              <a:rPr lang="en-US" sz="3200" b="1" dirty="0"/>
              <a:t>During 900,000 years, </a:t>
            </a:r>
            <a:r>
              <a:rPr lang="en-US" sz="3200" b="1" i="1" dirty="0"/>
              <a:t>Homo sapiens’ </a:t>
            </a:r>
            <a:r>
              <a:rPr lang="en-US" sz="3200" b="1" dirty="0"/>
              <a:t>brain grew from 7 million to </a:t>
            </a:r>
            <a:br>
              <a:rPr lang="en-US" sz="3200" b="1" dirty="0"/>
            </a:br>
            <a:r>
              <a:rPr lang="en-US" sz="3200" b="1" dirty="0"/>
              <a:t>100 billion neurons, brain weight grew from 750 to 1350 grams, and brain energy use became 20 times greater, but man‑beast reversibility persisted.</a:t>
            </a:r>
            <a:endParaRPr lang="en-IL" sz="3200" b="1" dirty="0"/>
          </a:p>
        </p:txBody>
      </p:sp>
      <p:pic>
        <p:nvPicPr>
          <p:cNvPr id="6" name="Picture 5">
            <a:extLst>
              <a:ext uri="{FF2B5EF4-FFF2-40B4-BE49-F238E27FC236}">
                <a16:creationId xmlns:a16="http://schemas.microsoft.com/office/drawing/2014/main" id="{0E45C98A-978B-747C-567A-CFEE22F84711}"/>
              </a:ext>
            </a:extLst>
          </p:cNvPr>
          <p:cNvPicPr>
            <a:picLocks noChangeAspect="1"/>
          </p:cNvPicPr>
          <p:nvPr/>
        </p:nvPicPr>
        <p:blipFill>
          <a:blip r:embed="rId8"/>
          <a:stretch>
            <a:fillRect/>
          </a:stretch>
        </p:blipFill>
        <p:spPr>
          <a:xfrm>
            <a:off x="2512031" y="3381097"/>
            <a:ext cx="6271752" cy="3476903"/>
          </a:xfrm>
          <a:prstGeom prst="rect">
            <a:avLst/>
          </a:prstGeom>
        </p:spPr>
      </p:pic>
    </p:spTree>
    <p:extLst>
      <p:ext uri="{BB962C8B-B14F-4D97-AF65-F5344CB8AC3E}">
        <p14:creationId xmlns:p14="http://schemas.microsoft.com/office/powerpoint/2010/main" val="3786604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D948-C7DE-8E03-8DF8-1BE3DAAB402B}"/>
              </a:ext>
            </a:extLst>
          </p:cNvPr>
          <p:cNvSpPr>
            <a:spLocks noGrp="1"/>
          </p:cNvSpPr>
          <p:nvPr>
            <p:ph type="title"/>
          </p:nvPr>
        </p:nvSpPr>
        <p:spPr>
          <a:xfrm>
            <a:off x="471055" y="0"/>
            <a:ext cx="11333018" cy="620688"/>
          </a:xfrm>
        </p:spPr>
        <p:txBody>
          <a:bodyPr>
            <a:normAutofit/>
          </a:bodyPr>
          <a:lstStyle/>
          <a:p>
            <a:pPr algn="ctr"/>
            <a:r>
              <a:rPr lang="en-US" sz="3600" b="1" i="1" dirty="0">
                <a:latin typeface="+mn-lt"/>
              </a:rPr>
              <a:t>Descartes, More, Froidmont and Cavendish</a:t>
            </a:r>
            <a:endParaRPr lang="en-IL" sz="3600" b="1" i="1" dirty="0">
              <a:latin typeface="+mn-lt"/>
            </a:endParaRPr>
          </a:p>
        </p:txBody>
      </p:sp>
      <p:sp>
        <p:nvSpPr>
          <p:cNvPr id="3" name="Content Placeholder 2">
            <a:extLst>
              <a:ext uri="{FF2B5EF4-FFF2-40B4-BE49-F238E27FC236}">
                <a16:creationId xmlns:a16="http://schemas.microsoft.com/office/drawing/2014/main" id="{3904436C-7F0E-6648-6834-F8DECCF9BEDD}"/>
              </a:ext>
            </a:extLst>
          </p:cNvPr>
          <p:cNvSpPr>
            <a:spLocks noGrp="1"/>
          </p:cNvSpPr>
          <p:nvPr>
            <p:ph idx="1"/>
          </p:nvPr>
        </p:nvSpPr>
        <p:spPr>
          <a:xfrm>
            <a:off x="0" y="540915"/>
            <a:ext cx="6096000" cy="2076146"/>
          </a:xfrm>
        </p:spPr>
        <p:txBody>
          <a:bodyPr>
            <a:noAutofit/>
          </a:bodyPr>
          <a:lstStyle/>
          <a:p>
            <a:pPr>
              <a:lnSpc>
                <a:spcPct val="100000"/>
              </a:lnSpc>
            </a:pPr>
            <a:r>
              <a:rPr lang="en-US" sz="3200" b="1" dirty="0">
                <a:hlinkClick r:id="rId2"/>
              </a:rPr>
              <a:t>René Descartes</a:t>
            </a:r>
            <a:r>
              <a:rPr lang="en-US" sz="3200" b="1" dirty="0"/>
              <a:t> claimed only man has thought, reason &amp; language. His man‑machine theory leads to </a:t>
            </a:r>
            <a:br>
              <a:rPr lang="en-US" sz="3200" b="1" dirty="0"/>
            </a:br>
            <a:r>
              <a:rPr lang="en-US" sz="3200" b="1" dirty="0"/>
              <a:t>soul &amp; body separating at death.</a:t>
            </a:r>
            <a:endParaRPr lang="en-IL" sz="3200" b="1" dirty="0"/>
          </a:p>
        </p:txBody>
      </p:sp>
      <p:sp>
        <p:nvSpPr>
          <p:cNvPr id="6" name="TextBox 5">
            <a:extLst>
              <a:ext uri="{FF2B5EF4-FFF2-40B4-BE49-F238E27FC236}">
                <a16:creationId xmlns:a16="http://schemas.microsoft.com/office/drawing/2014/main" id="{630178C3-D7EE-6685-AC80-A3A1B5015D67}"/>
              </a:ext>
            </a:extLst>
          </p:cNvPr>
          <p:cNvSpPr txBox="1"/>
          <p:nvPr/>
        </p:nvSpPr>
        <p:spPr>
          <a:xfrm>
            <a:off x="-13852" y="2617061"/>
            <a:ext cx="5860473" cy="4031873"/>
          </a:xfrm>
          <a:prstGeom prst="rect">
            <a:avLst/>
          </a:prstGeom>
          <a:noFill/>
        </p:spPr>
        <p:txBody>
          <a:bodyPr wrap="square" rtlCol="0">
            <a:spAutoFit/>
          </a:bodyPr>
          <a:lstStyle/>
          <a:p>
            <a:pPr marL="230400" indent="-230400">
              <a:buFont typeface="Arial" panose="020B0604020202020204" pitchFamily="34" charset="0"/>
              <a:buChar char="•"/>
            </a:pPr>
            <a:r>
              <a:rPr lang="en-US" sz="3200" b="1" dirty="0">
                <a:hlinkClick r:id="rId3"/>
              </a:rPr>
              <a:t>William Cavendish</a:t>
            </a:r>
            <a:r>
              <a:rPr lang="en-US" sz="3200" b="1" dirty="0"/>
              <a:t> said animals have thoughts and passions. </a:t>
            </a:r>
          </a:p>
          <a:p>
            <a:pPr marL="230400" indent="-230400">
              <a:buFont typeface="Arial" panose="020B0604020202020204" pitchFamily="34" charset="0"/>
              <a:buChar char="•"/>
            </a:pPr>
            <a:r>
              <a:rPr lang="en-US" sz="3200" b="1" dirty="0">
                <a:hlinkClick r:id="rId4"/>
              </a:rPr>
              <a:t>Henry More</a:t>
            </a:r>
            <a:r>
              <a:rPr lang="en-US" sz="3200" b="1" dirty="0"/>
              <a:t> &amp; </a:t>
            </a:r>
            <a:r>
              <a:rPr lang="en-US" sz="3200" b="1" dirty="0">
                <a:hlinkClick r:id="rId5"/>
              </a:rPr>
              <a:t>Libert Froidmont</a:t>
            </a:r>
            <a:r>
              <a:rPr lang="en-US" sz="3200" b="1" dirty="0"/>
              <a:t> claimed animals have emotions, feelings, passions, and love.</a:t>
            </a:r>
          </a:p>
          <a:p>
            <a:pPr marL="230400" indent="-230400">
              <a:buFont typeface="Arial" panose="020B0604020202020204" pitchFamily="34" charset="0"/>
              <a:buChar char="•"/>
            </a:pPr>
            <a:r>
              <a:rPr lang="en-US" sz="3200" b="1" dirty="0"/>
              <a:t>Man‑beast reversibility shows </a:t>
            </a:r>
            <a:br>
              <a:rPr lang="en-US" sz="3200" b="1" dirty="0"/>
            </a:br>
            <a:r>
              <a:rPr lang="en-US" sz="3200" b="1" dirty="0"/>
              <a:t>the Cartesian idea of man‑beast separation is false.</a:t>
            </a:r>
            <a:endParaRPr lang="en-IL" sz="3200" b="1" dirty="0"/>
          </a:p>
        </p:txBody>
      </p:sp>
      <p:pic>
        <p:nvPicPr>
          <p:cNvPr id="8" name="Picture 7">
            <a:extLst>
              <a:ext uri="{FF2B5EF4-FFF2-40B4-BE49-F238E27FC236}">
                <a16:creationId xmlns:a16="http://schemas.microsoft.com/office/drawing/2014/main" id="{6967FE4E-C011-307E-E3EE-FD5A569279D0}"/>
              </a:ext>
            </a:extLst>
          </p:cNvPr>
          <p:cNvPicPr>
            <a:picLocks noChangeAspect="1"/>
          </p:cNvPicPr>
          <p:nvPr/>
        </p:nvPicPr>
        <p:blipFill>
          <a:blip r:embed="rId6"/>
          <a:stretch>
            <a:fillRect/>
          </a:stretch>
        </p:blipFill>
        <p:spPr>
          <a:xfrm>
            <a:off x="9157250" y="622594"/>
            <a:ext cx="2712330" cy="2482929"/>
          </a:xfrm>
          <a:prstGeom prst="rect">
            <a:avLst/>
          </a:prstGeom>
        </p:spPr>
      </p:pic>
      <p:sp>
        <p:nvSpPr>
          <p:cNvPr id="9" name="TextBox 8">
            <a:extLst>
              <a:ext uri="{FF2B5EF4-FFF2-40B4-BE49-F238E27FC236}">
                <a16:creationId xmlns:a16="http://schemas.microsoft.com/office/drawing/2014/main" id="{B08A3588-B457-318B-1126-DCCD66DB83C2}"/>
              </a:ext>
            </a:extLst>
          </p:cNvPr>
          <p:cNvSpPr txBox="1"/>
          <p:nvPr/>
        </p:nvSpPr>
        <p:spPr>
          <a:xfrm>
            <a:off x="6137564" y="3024501"/>
            <a:ext cx="5860473" cy="523220"/>
          </a:xfrm>
          <a:prstGeom prst="rect">
            <a:avLst/>
          </a:prstGeom>
          <a:noFill/>
        </p:spPr>
        <p:txBody>
          <a:bodyPr wrap="square" rtlCol="0">
            <a:spAutoFit/>
          </a:bodyPr>
          <a:lstStyle/>
          <a:p>
            <a:r>
              <a:rPr lang="en-US" sz="2800" b="1" i="1" dirty="0"/>
              <a:t>     Descartes                    Cavendish</a:t>
            </a:r>
            <a:endParaRPr lang="en-IL" sz="2800" b="1" i="1" dirty="0"/>
          </a:p>
        </p:txBody>
      </p:sp>
      <p:pic>
        <p:nvPicPr>
          <p:cNvPr id="11" name="Picture 10">
            <a:extLst>
              <a:ext uri="{FF2B5EF4-FFF2-40B4-BE49-F238E27FC236}">
                <a16:creationId xmlns:a16="http://schemas.microsoft.com/office/drawing/2014/main" id="{918A4EDB-2F9B-79AC-EA8E-F40775E11797}"/>
              </a:ext>
            </a:extLst>
          </p:cNvPr>
          <p:cNvPicPr>
            <a:picLocks noChangeAspect="1"/>
          </p:cNvPicPr>
          <p:nvPr/>
        </p:nvPicPr>
        <p:blipFill>
          <a:blip r:embed="rId7"/>
          <a:stretch>
            <a:fillRect/>
          </a:stretch>
        </p:blipFill>
        <p:spPr>
          <a:xfrm>
            <a:off x="6232131" y="3582356"/>
            <a:ext cx="2528862" cy="3066577"/>
          </a:xfrm>
          <a:prstGeom prst="rect">
            <a:avLst/>
          </a:prstGeom>
        </p:spPr>
      </p:pic>
      <p:pic>
        <p:nvPicPr>
          <p:cNvPr id="13" name="Picture 12">
            <a:extLst>
              <a:ext uri="{FF2B5EF4-FFF2-40B4-BE49-F238E27FC236}">
                <a16:creationId xmlns:a16="http://schemas.microsoft.com/office/drawing/2014/main" id="{496F8724-B2C6-151D-09F0-45E827925C08}"/>
              </a:ext>
            </a:extLst>
          </p:cNvPr>
          <p:cNvPicPr>
            <a:picLocks noChangeAspect="1"/>
          </p:cNvPicPr>
          <p:nvPr/>
        </p:nvPicPr>
        <p:blipFill>
          <a:blip r:embed="rId8"/>
          <a:stretch>
            <a:fillRect/>
          </a:stretch>
        </p:blipFill>
        <p:spPr>
          <a:xfrm>
            <a:off x="9157250" y="3598450"/>
            <a:ext cx="2550194" cy="2550194"/>
          </a:xfrm>
          <a:prstGeom prst="rect">
            <a:avLst/>
          </a:prstGeom>
        </p:spPr>
      </p:pic>
      <p:sp>
        <p:nvSpPr>
          <p:cNvPr id="14" name="TextBox 13">
            <a:extLst>
              <a:ext uri="{FF2B5EF4-FFF2-40B4-BE49-F238E27FC236}">
                <a16:creationId xmlns:a16="http://schemas.microsoft.com/office/drawing/2014/main" id="{7C092C72-DDB0-B235-8B77-84FE14C4C4AF}"/>
              </a:ext>
            </a:extLst>
          </p:cNvPr>
          <p:cNvSpPr txBox="1"/>
          <p:nvPr/>
        </p:nvSpPr>
        <p:spPr>
          <a:xfrm>
            <a:off x="9157250" y="6148644"/>
            <a:ext cx="2646823" cy="523220"/>
          </a:xfrm>
          <a:prstGeom prst="rect">
            <a:avLst/>
          </a:prstGeom>
          <a:noFill/>
        </p:spPr>
        <p:txBody>
          <a:bodyPr wrap="square" rtlCol="0">
            <a:spAutoFit/>
          </a:bodyPr>
          <a:lstStyle/>
          <a:p>
            <a:r>
              <a:rPr lang="en-US" sz="2800" b="1" i="1" dirty="0"/>
              <a:t>      Froidmont</a:t>
            </a:r>
            <a:endParaRPr lang="en-IL" sz="2800" b="1" i="1" dirty="0"/>
          </a:p>
        </p:txBody>
      </p:sp>
      <p:pic>
        <p:nvPicPr>
          <p:cNvPr id="7" name="Picture 6">
            <a:extLst>
              <a:ext uri="{FF2B5EF4-FFF2-40B4-BE49-F238E27FC236}">
                <a16:creationId xmlns:a16="http://schemas.microsoft.com/office/drawing/2014/main" id="{557C1D23-0F19-B807-7993-6A2AC10A7279}"/>
              </a:ext>
            </a:extLst>
          </p:cNvPr>
          <p:cNvPicPr>
            <a:picLocks noChangeAspect="1"/>
          </p:cNvPicPr>
          <p:nvPr/>
        </p:nvPicPr>
        <p:blipFill>
          <a:blip r:embed="rId9"/>
          <a:stretch>
            <a:fillRect/>
          </a:stretch>
        </p:blipFill>
        <p:spPr>
          <a:xfrm>
            <a:off x="6232131" y="687145"/>
            <a:ext cx="2128918" cy="2418378"/>
          </a:xfrm>
          <a:prstGeom prst="rect">
            <a:avLst/>
          </a:prstGeom>
        </p:spPr>
      </p:pic>
    </p:spTree>
    <p:extLst>
      <p:ext uri="{BB962C8B-B14F-4D97-AF65-F5344CB8AC3E}">
        <p14:creationId xmlns:p14="http://schemas.microsoft.com/office/powerpoint/2010/main" val="1025078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786F-323D-C5C1-0269-8B964EDCDD15}"/>
              </a:ext>
            </a:extLst>
          </p:cNvPr>
          <p:cNvSpPr>
            <a:spLocks noGrp="1"/>
          </p:cNvSpPr>
          <p:nvPr>
            <p:ph type="title"/>
          </p:nvPr>
        </p:nvSpPr>
        <p:spPr>
          <a:xfrm>
            <a:off x="738554" y="1"/>
            <a:ext cx="10700238" cy="698451"/>
          </a:xfrm>
        </p:spPr>
        <p:txBody>
          <a:bodyPr>
            <a:noAutofit/>
          </a:bodyPr>
          <a:lstStyle/>
          <a:p>
            <a:pPr algn="ctr"/>
            <a:r>
              <a:rPr lang="en-US" sz="3600" b="1" i="1" dirty="0">
                <a:latin typeface="Calibri" panose="020F0502020204030204" pitchFamily="34" charset="0"/>
                <a:ea typeface="Calibri" panose="020F0502020204030204" pitchFamily="34" charset="0"/>
                <a:cs typeface="Calibri" panose="020F0502020204030204" pitchFamily="34" charset="0"/>
              </a:rPr>
              <a:t>Honoré de Balzac, Joseph Conrad &amp; Émile Durkheim</a:t>
            </a:r>
            <a:endParaRPr lang="en-IL" sz="3600" b="1" i="1"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05BA29D-AE91-80B6-FF67-CC6443236AB2}"/>
              </a:ext>
            </a:extLst>
          </p:cNvPr>
          <p:cNvSpPr>
            <a:spLocks noGrp="1"/>
          </p:cNvSpPr>
          <p:nvPr>
            <p:ph idx="1"/>
          </p:nvPr>
        </p:nvSpPr>
        <p:spPr>
          <a:xfrm>
            <a:off x="-32238" y="3936558"/>
            <a:ext cx="12224238" cy="2921442"/>
          </a:xfrm>
        </p:spPr>
        <p:txBody>
          <a:bodyPr>
            <a:noAutofit/>
          </a:bodyPr>
          <a:lstStyle/>
          <a:p>
            <a:r>
              <a:rPr lang="en-US" sz="3200" b="1" dirty="0">
                <a:hlinkClick r:id="rId2"/>
              </a:rPr>
              <a:t>Conrad</a:t>
            </a:r>
            <a:r>
              <a:rPr lang="en-US" sz="3200" b="1" dirty="0"/>
              <a:t> compared the values of his father and his </a:t>
            </a:r>
            <a:r>
              <a:rPr lang="en-US" sz="3200" b="1" i="1" dirty="0"/>
              <a:t>Homo duplex </a:t>
            </a:r>
            <a:r>
              <a:rPr lang="en-US" sz="3200" b="1" dirty="0"/>
              <a:t>uncle.</a:t>
            </a:r>
          </a:p>
          <a:p>
            <a:r>
              <a:rPr lang="en-US" sz="3200" b="1" dirty="0"/>
              <a:t>In 1912, </a:t>
            </a:r>
            <a:r>
              <a:rPr lang="en-US" sz="3200" b="1" dirty="0">
                <a:hlinkClick r:id="rId3"/>
              </a:rPr>
              <a:t>Durkheim</a:t>
            </a:r>
            <a:r>
              <a:rPr lang="en-US" sz="3200" b="1" dirty="0"/>
              <a:t> illustrated human animality in social trends. </a:t>
            </a:r>
          </a:p>
          <a:p>
            <a:r>
              <a:rPr lang="en-US" sz="3200" b="1" dirty="0"/>
              <a:t>These literary creations illustrate the biological concept of “reversibility of humanism to bestiality” in the brain of </a:t>
            </a:r>
            <a:r>
              <a:rPr lang="en-US" sz="3200" b="1" i="1" dirty="0">
                <a:hlinkClick r:id="rId4"/>
              </a:rPr>
              <a:t>Homo duplex</a:t>
            </a:r>
            <a:r>
              <a:rPr lang="en-US" sz="3200" b="1" dirty="0"/>
              <a:t>.</a:t>
            </a:r>
          </a:p>
        </p:txBody>
      </p:sp>
      <p:sp>
        <p:nvSpPr>
          <p:cNvPr id="10" name="TextBox 9">
            <a:extLst>
              <a:ext uri="{FF2B5EF4-FFF2-40B4-BE49-F238E27FC236}">
                <a16:creationId xmlns:a16="http://schemas.microsoft.com/office/drawing/2014/main" id="{9F2B4C71-8C8F-50A3-1830-FFAECD3E773F}"/>
              </a:ext>
            </a:extLst>
          </p:cNvPr>
          <p:cNvSpPr txBox="1"/>
          <p:nvPr/>
        </p:nvSpPr>
        <p:spPr>
          <a:xfrm>
            <a:off x="1703513" y="3429001"/>
            <a:ext cx="5829957" cy="461665"/>
          </a:xfrm>
          <a:prstGeom prst="rect">
            <a:avLst/>
          </a:prstGeom>
          <a:noFill/>
        </p:spPr>
        <p:txBody>
          <a:bodyPr wrap="square" rtlCol="0">
            <a:spAutoFit/>
          </a:bodyPr>
          <a:lstStyle/>
          <a:p>
            <a:r>
              <a:rPr lang="en-US" sz="2400" b="1" dirty="0"/>
              <a:t> Balzac                    Conrad               Durkheim</a:t>
            </a:r>
            <a:endParaRPr lang="en-IL" sz="2400" b="1" dirty="0"/>
          </a:p>
        </p:txBody>
      </p:sp>
      <p:sp>
        <p:nvSpPr>
          <p:cNvPr id="11" name="TextBox 10">
            <a:extLst>
              <a:ext uri="{FF2B5EF4-FFF2-40B4-BE49-F238E27FC236}">
                <a16:creationId xmlns:a16="http://schemas.microsoft.com/office/drawing/2014/main" id="{D120D0F7-8A18-71EA-CFC9-18E647B37FEE}"/>
              </a:ext>
            </a:extLst>
          </p:cNvPr>
          <p:cNvSpPr txBox="1"/>
          <p:nvPr/>
        </p:nvSpPr>
        <p:spPr>
          <a:xfrm>
            <a:off x="7608168" y="612845"/>
            <a:ext cx="3059832" cy="523220"/>
          </a:xfrm>
          <a:prstGeom prst="rect">
            <a:avLst/>
          </a:prstGeom>
          <a:noFill/>
        </p:spPr>
        <p:txBody>
          <a:bodyPr wrap="square" rtlCol="0">
            <a:spAutoFit/>
          </a:bodyPr>
          <a:lstStyle/>
          <a:p>
            <a:r>
              <a:rPr lang="en-US" sz="2800" b="1" dirty="0"/>
              <a:t> </a:t>
            </a:r>
            <a:endParaRPr lang="en-IL" sz="2800" b="1" dirty="0"/>
          </a:p>
        </p:txBody>
      </p:sp>
      <p:sp>
        <p:nvSpPr>
          <p:cNvPr id="12" name="TextBox 11">
            <a:extLst>
              <a:ext uri="{FF2B5EF4-FFF2-40B4-BE49-F238E27FC236}">
                <a16:creationId xmlns:a16="http://schemas.microsoft.com/office/drawing/2014/main" id="{16A166AC-6D91-2B47-C7E2-D4B3D95C9F2A}"/>
              </a:ext>
            </a:extLst>
          </p:cNvPr>
          <p:cNvSpPr txBox="1"/>
          <p:nvPr/>
        </p:nvSpPr>
        <p:spPr>
          <a:xfrm>
            <a:off x="7805730" y="698452"/>
            <a:ext cx="3952752" cy="2554545"/>
          </a:xfrm>
          <a:prstGeom prst="rect">
            <a:avLst/>
          </a:prstGeom>
          <a:noFill/>
        </p:spPr>
        <p:txBody>
          <a:bodyPr wrap="square" rtlCol="0">
            <a:spAutoFit/>
          </a:bodyPr>
          <a:lstStyle/>
          <a:p>
            <a:r>
              <a:rPr lang="en-US" sz="3200" b="1" dirty="0">
                <a:hlinkClick r:id="rId5"/>
              </a:rPr>
              <a:t>Balzac</a:t>
            </a:r>
            <a:r>
              <a:rPr lang="en-US" sz="3200" b="1" dirty="0"/>
              <a:t> depicted the </a:t>
            </a:r>
            <a:br>
              <a:rPr lang="en-US" sz="3200" b="1" dirty="0"/>
            </a:br>
            <a:r>
              <a:rPr lang="en-US" sz="3200" b="1" dirty="0"/>
              <a:t>dual thesis of man in some societies where both virtue and vice </a:t>
            </a:r>
            <a:br>
              <a:rPr lang="en-US" sz="3200" b="1" dirty="0"/>
            </a:br>
            <a:r>
              <a:rPr lang="en-US" sz="3200" b="1" dirty="0"/>
              <a:t>lead to death.</a:t>
            </a:r>
            <a:endParaRPr lang="en-IL" sz="3200" b="1" dirty="0"/>
          </a:p>
        </p:txBody>
      </p:sp>
      <p:pic>
        <p:nvPicPr>
          <p:cNvPr id="6" name="Picture 5">
            <a:extLst>
              <a:ext uri="{FF2B5EF4-FFF2-40B4-BE49-F238E27FC236}">
                <a16:creationId xmlns:a16="http://schemas.microsoft.com/office/drawing/2014/main" id="{0520CE7C-23CE-B6DD-62E6-FA6E518B36BD}"/>
              </a:ext>
            </a:extLst>
          </p:cNvPr>
          <p:cNvPicPr>
            <a:picLocks noChangeAspect="1"/>
          </p:cNvPicPr>
          <p:nvPr/>
        </p:nvPicPr>
        <p:blipFill>
          <a:blip r:embed="rId6"/>
          <a:stretch>
            <a:fillRect/>
          </a:stretch>
        </p:blipFill>
        <p:spPr>
          <a:xfrm>
            <a:off x="1257037" y="679168"/>
            <a:ext cx="1944216" cy="2734053"/>
          </a:xfrm>
          <a:prstGeom prst="rect">
            <a:avLst/>
          </a:prstGeom>
        </p:spPr>
      </p:pic>
      <p:pic>
        <p:nvPicPr>
          <p:cNvPr id="13" name="Picture 12">
            <a:extLst>
              <a:ext uri="{FF2B5EF4-FFF2-40B4-BE49-F238E27FC236}">
                <a16:creationId xmlns:a16="http://schemas.microsoft.com/office/drawing/2014/main" id="{567F4AB8-FBDB-4963-78E5-B2F00AA64367}"/>
              </a:ext>
            </a:extLst>
          </p:cNvPr>
          <p:cNvPicPr>
            <a:picLocks noChangeAspect="1"/>
          </p:cNvPicPr>
          <p:nvPr/>
        </p:nvPicPr>
        <p:blipFill>
          <a:blip r:embed="rId7"/>
          <a:stretch>
            <a:fillRect/>
          </a:stretch>
        </p:blipFill>
        <p:spPr>
          <a:xfrm>
            <a:off x="3520943" y="672001"/>
            <a:ext cx="1822703" cy="2734054"/>
          </a:xfrm>
          <a:prstGeom prst="rect">
            <a:avLst/>
          </a:prstGeom>
        </p:spPr>
      </p:pic>
      <p:pic>
        <p:nvPicPr>
          <p:cNvPr id="15" name="Picture 14">
            <a:extLst>
              <a:ext uri="{FF2B5EF4-FFF2-40B4-BE49-F238E27FC236}">
                <a16:creationId xmlns:a16="http://schemas.microsoft.com/office/drawing/2014/main" id="{8E1E3473-585F-8E01-98B2-EA8113486273}"/>
              </a:ext>
            </a:extLst>
          </p:cNvPr>
          <p:cNvPicPr>
            <a:picLocks noChangeAspect="1"/>
          </p:cNvPicPr>
          <p:nvPr/>
        </p:nvPicPr>
        <p:blipFill>
          <a:blip r:embed="rId8"/>
          <a:stretch>
            <a:fillRect/>
          </a:stretch>
        </p:blipFill>
        <p:spPr>
          <a:xfrm>
            <a:off x="5663337" y="730704"/>
            <a:ext cx="1870133" cy="2734054"/>
          </a:xfrm>
          <a:prstGeom prst="rect">
            <a:avLst/>
          </a:prstGeom>
        </p:spPr>
      </p:pic>
    </p:spTree>
    <p:extLst>
      <p:ext uri="{BB962C8B-B14F-4D97-AF65-F5344CB8AC3E}">
        <p14:creationId xmlns:p14="http://schemas.microsoft.com/office/powerpoint/2010/main" val="3953479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B5AD-E3BB-9A9A-5DDF-21F506EB146C}"/>
              </a:ext>
            </a:extLst>
          </p:cNvPr>
          <p:cNvSpPr>
            <a:spLocks noGrp="1"/>
          </p:cNvSpPr>
          <p:nvPr>
            <p:ph type="title"/>
          </p:nvPr>
        </p:nvSpPr>
        <p:spPr>
          <a:xfrm>
            <a:off x="2479431" y="0"/>
            <a:ext cx="7042638" cy="659528"/>
          </a:xfrm>
        </p:spPr>
        <p:txBody>
          <a:bodyPr>
            <a:noAutofit/>
          </a:bodyPr>
          <a:lstStyle/>
          <a:p>
            <a:pPr algn="ctr"/>
            <a:r>
              <a:rPr lang="en-US" sz="3600" b="1" i="1" dirty="0">
                <a:latin typeface="Calibri" panose="020F0502020204030204" pitchFamily="34" charset="0"/>
                <a:ea typeface="Calibri" panose="020F0502020204030204" pitchFamily="34" charset="0"/>
                <a:cs typeface="Calibri" panose="020F0502020204030204" pitchFamily="34" charset="0"/>
                <a:hlinkClick r:id="rId3"/>
              </a:rPr>
              <a:t>Victor of Aveyron</a:t>
            </a:r>
            <a:endParaRPr lang="en-IL" sz="3600" b="1" i="1"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6A503F6-37D0-A54C-7602-29377154B43B}"/>
              </a:ext>
            </a:extLst>
          </p:cNvPr>
          <p:cNvSpPr>
            <a:spLocks noGrp="1"/>
          </p:cNvSpPr>
          <p:nvPr>
            <p:ph idx="1"/>
          </p:nvPr>
        </p:nvSpPr>
        <p:spPr>
          <a:xfrm>
            <a:off x="0" y="3061855"/>
            <a:ext cx="12192000" cy="3796147"/>
          </a:xfrm>
        </p:spPr>
        <p:txBody>
          <a:bodyPr>
            <a:noAutofit/>
          </a:bodyPr>
          <a:lstStyle/>
          <a:p>
            <a:pPr>
              <a:lnSpc>
                <a:spcPct val="100000"/>
              </a:lnSpc>
              <a:spcBef>
                <a:spcPts val="600"/>
              </a:spcBef>
            </a:pPr>
            <a:r>
              <a:rPr lang="en-US" sz="3200" b="1" dirty="0"/>
              <a:t>He bonded with the person who took care of him. </a:t>
            </a:r>
          </a:p>
          <a:p>
            <a:pPr>
              <a:lnSpc>
                <a:spcPct val="100000"/>
              </a:lnSpc>
              <a:spcBef>
                <a:spcPts val="600"/>
              </a:spcBef>
            </a:pPr>
            <a:r>
              <a:rPr lang="en-US" sz="3200" b="1" dirty="0"/>
              <a:t>His behavior was that of an autist in an athlete’s body.</a:t>
            </a:r>
          </a:p>
          <a:p>
            <a:pPr>
              <a:lnSpc>
                <a:spcPct val="100000"/>
              </a:lnSpc>
              <a:spcBef>
                <a:spcPts val="600"/>
              </a:spcBef>
            </a:pPr>
            <a:r>
              <a:rPr lang="en-US" sz="3200" b="1" dirty="0"/>
              <a:t>He could not establish verbal, gestural &amp; sentimental communication.</a:t>
            </a:r>
          </a:p>
          <a:p>
            <a:pPr>
              <a:lnSpc>
                <a:spcPct val="100000"/>
              </a:lnSpc>
              <a:spcBef>
                <a:spcPts val="600"/>
              </a:spcBef>
            </a:pPr>
            <a:r>
              <a:rPr lang="en-US" sz="3200" b="1" dirty="0"/>
              <a:t>He did not have behavioral or antisocial deviations.</a:t>
            </a:r>
          </a:p>
          <a:p>
            <a:pPr>
              <a:lnSpc>
                <a:spcPct val="100000"/>
              </a:lnSpc>
              <a:spcBef>
                <a:spcPts val="600"/>
              </a:spcBef>
            </a:pPr>
            <a:r>
              <a:rPr lang="en-US" sz="3200" b="1" dirty="0"/>
              <a:t>Victor shows that a man who develops without a maternal social environment can return to the status of an animal.</a:t>
            </a:r>
          </a:p>
          <a:p>
            <a:r>
              <a:rPr lang="en-US" sz="3200" b="1" dirty="0"/>
              <a:t>Victor died at age 40.</a:t>
            </a:r>
            <a:endParaRPr lang="en-IL" sz="3200" b="1" dirty="0"/>
          </a:p>
        </p:txBody>
      </p:sp>
      <p:sp>
        <p:nvSpPr>
          <p:cNvPr id="6" name="TextBox 5">
            <a:extLst>
              <a:ext uri="{FF2B5EF4-FFF2-40B4-BE49-F238E27FC236}">
                <a16:creationId xmlns:a16="http://schemas.microsoft.com/office/drawing/2014/main" id="{7624D32E-99F7-6959-0E24-47BD29690C6B}"/>
              </a:ext>
            </a:extLst>
          </p:cNvPr>
          <p:cNvSpPr txBox="1"/>
          <p:nvPr/>
        </p:nvSpPr>
        <p:spPr>
          <a:xfrm>
            <a:off x="2669931" y="511438"/>
            <a:ext cx="9522069" cy="2708434"/>
          </a:xfrm>
          <a:prstGeom prst="rect">
            <a:avLst/>
          </a:prstGeom>
          <a:noFill/>
        </p:spPr>
        <p:txBody>
          <a:bodyPr wrap="square" rtlCol="0">
            <a:spAutoFit/>
          </a:bodyPr>
          <a:lstStyle/>
          <a:p>
            <a:pPr marL="230400" indent="-230400">
              <a:spcBef>
                <a:spcPts val="600"/>
              </a:spcBef>
              <a:buFont typeface="Arial" panose="020B0604020202020204" pitchFamily="34" charset="0"/>
              <a:buChar char="•"/>
            </a:pPr>
            <a:r>
              <a:rPr lang="en-US" sz="3200" b="1" dirty="0"/>
              <a:t>Victor grew up in the forest until age 12.</a:t>
            </a:r>
          </a:p>
          <a:p>
            <a:pPr marL="230400" indent="-230400">
              <a:spcBef>
                <a:spcPts val="600"/>
              </a:spcBef>
              <a:buFont typeface="Arial" panose="020B0604020202020204" pitchFamily="34" charset="0"/>
              <a:buChar char="•"/>
            </a:pPr>
            <a:r>
              <a:rPr lang="en-US" sz="3200" b="1" dirty="0"/>
              <a:t>Who were his parents, why he was in the forest, </a:t>
            </a:r>
            <a:br>
              <a:rPr lang="en-US" sz="3200" b="1" dirty="0"/>
            </a:br>
            <a:r>
              <a:rPr lang="en-US" sz="3200" b="1" dirty="0"/>
              <a:t>and how he adapted and survived is not known.</a:t>
            </a:r>
          </a:p>
          <a:p>
            <a:pPr marL="230400" indent="-230400">
              <a:spcBef>
                <a:spcPts val="600"/>
              </a:spcBef>
              <a:buFont typeface="Arial" panose="020B0604020202020204" pitchFamily="34" charset="0"/>
              <a:buChar char="•"/>
            </a:pPr>
            <a:r>
              <a:rPr lang="en-US" sz="3200" b="1" dirty="0"/>
              <a:t>Captured twice, he ran back to the forest but later returned to the village by himself. </a:t>
            </a:r>
            <a:endParaRPr lang="en-IL" sz="3200" b="1" dirty="0"/>
          </a:p>
        </p:txBody>
      </p:sp>
      <p:pic>
        <p:nvPicPr>
          <p:cNvPr id="7" name="Picture 6">
            <a:extLst>
              <a:ext uri="{FF2B5EF4-FFF2-40B4-BE49-F238E27FC236}">
                <a16:creationId xmlns:a16="http://schemas.microsoft.com/office/drawing/2014/main" id="{D5D3E489-C2E3-CC7B-0EF3-635E63B33F35}"/>
              </a:ext>
            </a:extLst>
          </p:cNvPr>
          <p:cNvPicPr>
            <a:picLocks noChangeAspect="1"/>
          </p:cNvPicPr>
          <p:nvPr/>
        </p:nvPicPr>
        <p:blipFill>
          <a:blip r:embed="rId4"/>
          <a:stretch>
            <a:fillRect/>
          </a:stretch>
        </p:blipFill>
        <p:spPr>
          <a:xfrm>
            <a:off x="343073" y="385187"/>
            <a:ext cx="2136358" cy="2691391"/>
          </a:xfrm>
          <a:prstGeom prst="rect">
            <a:avLst/>
          </a:prstGeom>
        </p:spPr>
      </p:pic>
    </p:spTree>
    <p:extLst>
      <p:ext uri="{BB962C8B-B14F-4D97-AF65-F5344CB8AC3E}">
        <p14:creationId xmlns:p14="http://schemas.microsoft.com/office/powerpoint/2010/main" val="139862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D7FE-9DCA-EA2D-8B3E-A970E2A0CB34}"/>
              </a:ext>
            </a:extLst>
          </p:cNvPr>
          <p:cNvSpPr>
            <a:spLocks noGrp="1"/>
          </p:cNvSpPr>
          <p:nvPr>
            <p:ph type="title"/>
          </p:nvPr>
        </p:nvSpPr>
        <p:spPr>
          <a:xfrm>
            <a:off x="1981200" y="4170"/>
            <a:ext cx="8229600" cy="688526"/>
          </a:xfrm>
        </p:spPr>
        <p:txBody>
          <a:bodyPr>
            <a:normAutofit/>
          </a:bodyPr>
          <a:lstStyle/>
          <a:p>
            <a:pPr algn="ctr"/>
            <a:r>
              <a:rPr lang="en-US" sz="3600" b="1" i="1" dirty="0">
                <a:latin typeface="+mn-lt"/>
              </a:rPr>
              <a:t>Kanzi</a:t>
            </a:r>
            <a:endParaRPr lang="en-IL" sz="3600" b="1" i="1" dirty="0">
              <a:latin typeface="+mn-lt"/>
            </a:endParaRPr>
          </a:p>
        </p:txBody>
      </p:sp>
      <p:sp>
        <p:nvSpPr>
          <p:cNvPr id="3" name="Content Placeholder 2">
            <a:extLst>
              <a:ext uri="{FF2B5EF4-FFF2-40B4-BE49-F238E27FC236}">
                <a16:creationId xmlns:a16="http://schemas.microsoft.com/office/drawing/2014/main" id="{5F182142-84E2-1A62-0F83-AEC4146E248F}"/>
              </a:ext>
            </a:extLst>
          </p:cNvPr>
          <p:cNvSpPr>
            <a:spLocks noGrp="1"/>
          </p:cNvSpPr>
          <p:nvPr>
            <p:ph idx="1"/>
          </p:nvPr>
        </p:nvSpPr>
        <p:spPr>
          <a:xfrm>
            <a:off x="0" y="548680"/>
            <a:ext cx="12192000" cy="6309320"/>
          </a:xfrm>
        </p:spPr>
        <p:txBody>
          <a:bodyPr>
            <a:normAutofit/>
          </a:bodyPr>
          <a:lstStyle/>
          <a:p>
            <a:r>
              <a:rPr lang="en-US" sz="3200" b="1" dirty="0"/>
              <a:t>The </a:t>
            </a:r>
            <a:r>
              <a:rPr lang="en-US" sz="3200" b="1" dirty="0">
                <a:hlinkClick r:id="rId3"/>
              </a:rPr>
              <a:t>bonobo</a:t>
            </a:r>
            <a:r>
              <a:rPr lang="en-US" sz="3200" b="1" dirty="0"/>
              <a:t> has the closest DNA to </a:t>
            </a:r>
            <a:r>
              <a:rPr lang="en-US" sz="3200" b="1" i="1" dirty="0"/>
              <a:t>Homo sapiens</a:t>
            </a:r>
            <a:r>
              <a:rPr lang="en-US" sz="3200" b="1" dirty="0"/>
              <a:t>. In 1996, </a:t>
            </a:r>
            <a:r>
              <a:rPr lang="en-US" sz="3200" b="1" dirty="0">
                <a:hlinkClick r:id="rId4"/>
              </a:rPr>
              <a:t>Sue Savage‑Rumbaugh</a:t>
            </a:r>
            <a:r>
              <a:rPr lang="en-US" sz="3200" b="1" dirty="0"/>
              <a:t> described the behavior of a bonobo named </a:t>
            </a:r>
            <a:r>
              <a:rPr lang="en-US" sz="3200" b="1" dirty="0">
                <a:hlinkClick r:id="rId5"/>
              </a:rPr>
              <a:t>Kanzi</a:t>
            </a:r>
            <a:r>
              <a:rPr lang="en-US" sz="3200" b="1" dirty="0"/>
              <a:t>.</a:t>
            </a:r>
          </a:p>
          <a:p>
            <a:r>
              <a:rPr lang="en-US" sz="3200" b="1" dirty="0"/>
              <a:t>Kanzi began communicating with the primatologist Sue at age 2. </a:t>
            </a:r>
            <a:br>
              <a:rPr lang="en-US" sz="3200" b="1" dirty="0"/>
            </a:br>
            <a:r>
              <a:rPr lang="en-US" sz="3200" b="1" dirty="0"/>
              <a:t>In 5 months, Kanzi learned 14,000 imaged sounds.</a:t>
            </a:r>
            <a:endParaRPr lang="en-IL" sz="3200" b="1" dirty="0"/>
          </a:p>
        </p:txBody>
      </p:sp>
      <p:sp>
        <p:nvSpPr>
          <p:cNvPr id="9" name="TextBox 8">
            <a:extLst>
              <a:ext uri="{FF2B5EF4-FFF2-40B4-BE49-F238E27FC236}">
                <a16:creationId xmlns:a16="http://schemas.microsoft.com/office/drawing/2014/main" id="{1FA7FF57-CC99-5386-E882-88F175216F68}"/>
              </a:ext>
            </a:extLst>
          </p:cNvPr>
          <p:cNvSpPr txBox="1"/>
          <p:nvPr/>
        </p:nvSpPr>
        <p:spPr>
          <a:xfrm>
            <a:off x="0" y="5503371"/>
            <a:ext cx="7158436" cy="523220"/>
          </a:xfrm>
          <a:prstGeom prst="rect">
            <a:avLst/>
          </a:prstGeom>
          <a:noFill/>
        </p:spPr>
        <p:txBody>
          <a:bodyPr wrap="square" rtlCol="0">
            <a:spAutoFit/>
          </a:bodyPr>
          <a:lstStyle/>
          <a:p>
            <a:pPr algn="ctr"/>
            <a:r>
              <a:rPr lang="en-US" sz="2800" i="1"/>
              <a:t>Human (left), chimpanzee (center), gorilla (right)   </a:t>
            </a:r>
            <a:endParaRPr lang="en-IL" sz="2800" i="1" dirty="0"/>
          </a:p>
        </p:txBody>
      </p:sp>
      <p:pic>
        <p:nvPicPr>
          <p:cNvPr id="6" name="Picture 5">
            <a:extLst>
              <a:ext uri="{FF2B5EF4-FFF2-40B4-BE49-F238E27FC236}">
                <a16:creationId xmlns:a16="http://schemas.microsoft.com/office/drawing/2014/main" id="{84EA9E78-7454-FCE8-5E49-BE85EF6EAFEB}"/>
              </a:ext>
            </a:extLst>
          </p:cNvPr>
          <p:cNvPicPr>
            <a:picLocks noChangeAspect="1"/>
          </p:cNvPicPr>
          <p:nvPr/>
        </p:nvPicPr>
        <p:blipFill>
          <a:blip r:embed="rId6"/>
          <a:stretch>
            <a:fillRect/>
          </a:stretch>
        </p:blipFill>
        <p:spPr>
          <a:xfrm>
            <a:off x="255362" y="2641787"/>
            <a:ext cx="6647713" cy="2840294"/>
          </a:xfrm>
          <a:prstGeom prst="rect">
            <a:avLst/>
          </a:prstGeom>
        </p:spPr>
      </p:pic>
      <p:pic>
        <p:nvPicPr>
          <p:cNvPr id="4" name="Picture 3">
            <a:extLst>
              <a:ext uri="{FF2B5EF4-FFF2-40B4-BE49-F238E27FC236}">
                <a16:creationId xmlns:a16="http://schemas.microsoft.com/office/drawing/2014/main" id="{06F4621F-D2A5-1982-F12B-A090139CB62E}"/>
              </a:ext>
            </a:extLst>
          </p:cNvPr>
          <p:cNvPicPr>
            <a:picLocks noChangeAspect="1"/>
          </p:cNvPicPr>
          <p:nvPr/>
        </p:nvPicPr>
        <p:blipFill>
          <a:blip r:embed="rId7"/>
          <a:stretch>
            <a:fillRect/>
          </a:stretch>
        </p:blipFill>
        <p:spPr>
          <a:xfrm>
            <a:off x="7158436" y="2641787"/>
            <a:ext cx="4849221" cy="2840294"/>
          </a:xfrm>
          <a:prstGeom prst="rect">
            <a:avLst/>
          </a:prstGeom>
        </p:spPr>
      </p:pic>
      <p:sp>
        <p:nvSpPr>
          <p:cNvPr id="5" name="TextBox 4">
            <a:extLst>
              <a:ext uri="{FF2B5EF4-FFF2-40B4-BE49-F238E27FC236}">
                <a16:creationId xmlns:a16="http://schemas.microsoft.com/office/drawing/2014/main" id="{16A1E4E9-10CA-9EA3-6749-C4260C24861D}"/>
              </a:ext>
            </a:extLst>
          </p:cNvPr>
          <p:cNvSpPr txBox="1"/>
          <p:nvPr/>
        </p:nvSpPr>
        <p:spPr>
          <a:xfrm>
            <a:off x="7360331" y="5503371"/>
            <a:ext cx="4445429" cy="954107"/>
          </a:xfrm>
          <a:prstGeom prst="rect">
            <a:avLst/>
          </a:prstGeom>
          <a:noFill/>
        </p:spPr>
        <p:txBody>
          <a:bodyPr wrap="square" rtlCol="0">
            <a:spAutoFit/>
          </a:bodyPr>
          <a:lstStyle/>
          <a:p>
            <a:r>
              <a:rPr lang="en-US" sz="2800" i="1" dirty="0"/>
              <a:t> Kanzi (C) and </a:t>
            </a:r>
            <a:r>
              <a:rPr lang="en-US" sz="2800" i="1" dirty="0">
                <a:hlinkClick r:id="rId8"/>
              </a:rPr>
              <a:t>Panbanisha</a:t>
            </a:r>
            <a:r>
              <a:rPr lang="en-US" sz="2800" i="1" dirty="0"/>
              <a:t> (R) with Sue Savage-Rumbaugh</a:t>
            </a:r>
            <a:endParaRPr lang="en-IL" sz="2800" i="1" dirty="0"/>
          </a:p>
        </p:txBody>
      </p:sp>
    </p:spTree>
    <p:extLst>
      <p:ext uri="{BB962C8B-B14F-4D97-AF65-F5344CB8AC3E}">
        <p14:creationId xmlns:p14="http://schemas.microsoft.com/office/powerpoint/2010/main" val="853150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7AF01-2826-95FC-EEB7-2AD938E33C2E}"/>
              </a:ext>
            </a:extLst>
          </p:cNvPr>
          <p:cNvSpPr>
            <a:spLocks noGrp="1"/>
          </p:cNvSpPr>
          <p:nvPr>
            <p:ph type="title"/>
          </p:nvPr>
        </p:nvSpPr>
        <p:spPr>
          <a:xfrm>
            <a:off x="3573119" y="0"/>
            <a:ext cx="3681121" cy="731837"/>
          </a:xfrm>
        </p:spPr>
        <p:txBody>
          <a:bodyPr>
            <a:normAutofit/>
          </a:bodyPr>
          <a:lstStyle/>
          <a:p>
            <a:pPr algn="ctr"/>
            <a:r>
              <a:rPr lang="en-US" sz="3600" b="1" i="1" dirty="0">
                <a:latin typeface="+mn-lt"/>
              </a:rPr>
              <a:t>Holocaust Essence</a:t>
            </a:r>
            <a:endParaRPr lang="en-IL" sz="3600" b="1" i="1" dirty="0">
              <a:latin typeface="+mn-lt"/>
            </a:endParaRPr>
          </a:p>
        </p:txBody>
      </p:sp>
      <p:sp>
        <p:nvSpPr>
          <p:cNvPr id="3" name="Content Placeholder 2">
            <a:extLst>
              <a:ext uri="{FF2B5EF4-FFF2-40B4-BE49-F238E27FC236}">
                <a16:creationId xmlns:a16="http://schemas.microsoft.com/office/drawing/2014/main" id="{352D1017-C454-6766-D89C-AD083B8FE06B}"/>
              </a:ext>
            </a:extLst>
          </p:cNvPr>
          <p:cNvSpPr>
            <a:spLocks noGrp="1"/>
          </p:cNvSpPr>
          <p:nvPr>
            <p:ph idx="1"/>
          </p:nvPr>
        </p:nvSpPr>
        <p:spPr>
          <a:xfrm>
            <a:off x="0" y="731837"/>
            <a:ext cx="12192000" cy="6126163"/>
          </a:xfrm>
        </p:spPr>
        <p:txBody>
          <a:bodyPr>
            <a:normAutofit/>
          </a:bodyPr>
          <a:lstStyle/>
          <a:p>
            <a:r>
              <a:rPr lang="en-US" sz="3200" b="1" dirty="0"/>
              <a:t>Functional magnetic resonance imaging (</a:t>
            </a:r>
            <a:r>
              <a:rPr lang="en-US" sz="3200" b="1" dirty="0">
                <a:hlinkClick r:id="rId2"/>
              </a:rPr>
              <a:t>fMRI</a:t>
            </a:r>
            <a:r>
              <a:rPr lang="en-US" sz="3200" b="1" dirty="0"/>
              <a:t>) and </a:t>
            </a:r>
            <a:r>
              <a:rPr lang="en-US" sz="3200" b="1" dirty="0">
                <a:hlinkClick r:id="rId3"/>
              </a:rPr>
              <a:t>positron emission tomography</a:t>
            </a:r>
            <a:r>
              <a:rPr lang="en-US" sz="3200" b="1" dirty="0"/>
              <a:t> (PET) will enable us to discover more about man‑beast reversibility.</a:t>
            </a:r>
          </a:p>
          <a:p>
            <a:r>
              <a:rPr lang="en-US" sz="3200" b="1" dirty="0"/>
              <a:t>Anyone placed under the Third Reich’s algorithm of victim dehumanization and ego hypertrophy can become a beast.</a:t>
            </a:r>
          </a:p>
          <a:p>
            <a:r>
              <a:rPr lang="en-US" sz="3200" b="1" dirty="0"/>
              <a:t>Defaming a person who does not fight back causes most people to become progressively violent.</a:t>
            </a:r>
          </a:p>
          <a:p>
            <a:r>
              <a:rPr lang="en-US" sz="3200" b="1" dirty="0"/>
              <a:t>The Nazi algorithm was that of an executioner who goes through a period of ego hypertrophy in parallel with demonization of the Jew. The result was an acute criminal form of anti‑Semitism and racism.</a:t>
            </a:r>
          </a:p>
        </p:txBody>
      </p:sp>
    </p:spTree>
    <p:extLst>
      <p:ext uri="{BB962C8B-B14F-4D97-AF65-F5344CB8AC3E}">
        <p14:creationId xmlns:p14="http://schemas.microsoft.com/office/powerpoint/2010/main" val="30463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904"/>
            <a:ext cx="8229600" cy="669792"/>
          </a:xfrm>
        </p:spPr>
        <p:txBody>
          <a:bodyPr>
            <a:normAutofit/>
          </a:bodyPr>
          <a:lstStyle/>
          <a:p>
            <a:pPr algn="ctr"/>
            <a:r>
              <a:rPr lang="en-US" sz="3600" b="1" i="1" dirty="0">
                <a:latin typeface="+mn-lt"/>
              </a:rPr>
              <a:t>Who should read this book?</a:t>
            </a:r>
          </a:p>
        </p:txBody>
      </p:sp>
      <p:sp>
        <p:nvSpPr>
          <p:cNvPr id="3" name="Content Placeholder 2"/>
          <p:cNvSpPr>
            <a:spLocks noGrp="1"/>
          </p:cNvSpPr>
          <p:nvPr>
            <p:ph idx="1"/>
          </p:nvPr>
        </p:nvSpPr>
        <p:spPr>
          <a:xfrm>
            <a:off x="1703512" y="695008"/>
            <a:ext cx="8784976" cy="6162992"/>
          </a:xfrm>
        </p:spPr>
        <p:txBody>
          <a:bodyPr>
            <a:normAutofit/>
          </a:bodyPr>
          <a:lstStyle/>
          <a:p>
            <a:r>
              <a:rPr lang="en-US" sz="2400" b="1" dirty="0">
                <a:latin typeface="arial" panose="020B0604020202020204" pitchFamily="34" charset="0"/>
              </a:rPr>
              <a:t>Historians, Ethicists, Jewish Studies faculty &amp; students</a:t>
            </a:r>
          </a:p>
          <a:p>
            <a:pPr marL="0" indent="0">
              <a:buNone/>
            </a:pPr>
            <a:endParaRPr lang="en-US" sz="2400" dirty="0">
              <a:solidFill>
                <a:srgbClr val="500050"/>
              </a:solidFill>
              <a:latin typeface="arial" panose="020B0604020202020204" pitchFamily="34" charset="0"/>
            </a:endParaRPr>
          </a:p>
          <a:p>
            <a:pPr marL="0" indent="0">
              <a:buNone/>
            </a:pPr>
            <a:br>
              <a:rPr lang="en-US" sz="2400" dirty="0">
                <a:solidFill>
                  <a:srgbClr val="500050"/>
                </a:solidFill>
                <a:latin typeface="arial" panose="020B0604020202020204" pitchFamily="34" charset="0"/>
              </a:rPr>
            </a:br>
            <a:br>
              <a:rPr lang="en-US" sz="2400" dirty="0">
                <a:solidFill>
                  <a:srgbClr val="500050"/>
                </a:solidFill>
                <a:latin typeface="arial" panose="020B0604020202020204" pitchFamily="34" charset="0"/>
              </a:rPr>
            </a:br>
            <a:endParaRPr lang="en-US" sz="2400" dirty="0">
              <a:solidFill>
                <a:srgbClr val="500050"/>
              </a:solidFill>
              <a:latin typeface="arial" panose="020B0604020202020204" pitchFamily="34" charset="0"/>
            </a:endParaRPr>
          </a:p>
          <a:p>
            <a:endParaRPr lang="en-US" sz="1400" dirty="0">
              <a:solidFill>
                <a:srgbClr val="500050"/>
              </a:solidFill>
              <a:latin typeface="arial" panose="020B0604020202020204" pitchFamily="34" charset="0"/>
            </a:endParaRPr>
          </a:p>
          <a:p>
            <a:r>
              <a:rPr lang="en-US" sz="2400" b="1" dirty="0">
                <a:latin typeface="arial" panose="020B0604020202020204" pitchFamily="34" charset="0"/>
              </a:rPr>
              <a:t>Every participant at a Holocaust trial including the Jury</a:t>
            </a:r>
          </a:p>
          <a:p>
            <a:r>
              <a:rPr lang="en-US" sz="2400" b="1" dirty="0">
                <a:latin typeface="arial" panose="020B0604020202020204" pitchFamily="34" charset="0"/>
              </a:rPr>
              <a:t>The general public</a:t>
            </a:r>
            <a:br>
              <a:rPr lang="en-US" sz="2400" b="1" dirty="0">
                <a:latin typeface="arial" panose="020B0604020202020204" pitchFamily="34" charset="0"/>
              </a:rPr>
            </a:br>
            <a:r>
              <a:rPr lang="en-US" sz="2400" b="1" dirty="0">
                <a:latin typeface="arial" panose="020B0604020202020204" pitchFamily="34" charset="0"/>
              </a:rPr>
              <a:t>incl. Holocaust deniers</a:t>
            </a:r>
            <a:br>
              <a:rPr lang="en-US" sz="2400" b="1" dirty="0">
                <a:solidFill>
                  <a:srgbClr val="500050"/>
                </a:solidFill>
                <a:latin typeface="arial" panose="020B0604020202020204" pitchFamily="34" charset="0"/>
              </a:rPr>
            </a:br>
            <a:endParaRPr lang="en-US" sz="2400" b="1" dirty="0"/>
          </a:p>
        </p:txBody>
      </p:sp>
      <p:sp>
        <p:nvSpPr>
          <p:cNvPr id="11" name="TextBox 10"/>
          <p:cNvSpPr txBox="1"/>
          <p:nvPr/>
        </p:nvSpPr>
        <p:spPr>
          <a:xfrm>
            <a:off x="5851899" y="5256648"/>
            <a:ext cx="2101960"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Holocaust defendants,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convicts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their families</a:t>
            </a:r>
          </a:p>
        </p:txBody>
      </p:sp>
      <p:pic>
        <p:nvPicPr>
          <p:cNvPr id="6" name="Picture 5">
            <a:extLst>
              <a:ext uri="{FF2B5EF4-FFF2-40B4-BE49-F238E27FC236}">
                <a16:creationId xmlns:a16="http://schemas.microsoft.com/office/drawing/2014/main" id="{339A7605-371C-FCAB-4B84-485E039C3B27}"/>
              </a:ext>
            </a:extLst>
          </p:cNvPr>
          <p:cNvPicPr>
            <a:picLocks noChangeAspect="1"/>
          </p:cNvPicPr>
          <p:nvPr/>
        </p:nvPicPr>
        <p:blipFill>
          <a:blip r:embed="rId2"/>
          <a:stretch>
            <a:fillRect/>
          </a:stretch>
        </p:blipFill>
        <p:spPr>
          <a:xfrm>
            <a:off x="1830604" y="1142972"/>
            <a:ext cx="8513868" cy="1781973"/>
          </a:xfrm>
          <a:prstGeom prst="rect">
            <a:avLst/>
          </a:prstGeom>
        </p:spPr>
      </p:pic>
      <p:pic>
        <p:nvPicPr>
          <p:cNvPr id="9" name="Picture 8">
            <a:extLst>
              <a:ext uri="{FF2B5EF4-FFF2-40B4-BE49-F238E27FC236}">
                <a16:creationId xmlns:a16="http://schemas.microsoft.com/office/drawing/2014/main" id="{4FBC959A-6BFE-C195-425B-6FAAF82C46FB}"/>
              </a:ext>
            </a:extLst>
          </p:cNvPr>
          <p:cNvPicPr>
            <a:picLocks noChangeAspect="1"/>
          </p:cNvPicPr>
          <p:nvPr/>
        </p:nvPicPr>
        <p:blipFill>
          <a:blip r:embed="rId3"/>
          <a:stretch>
            <a:fillRect/>
          </a:stretch>
        </p:blipFill>
        <p:spPr>
          <a:xfrm>
            <a:off x="5851899" y="3492394"/>
            <a:ext cx="4247256" cy="1583406"/>
          </a:xfrm>
          <a:prstGeom prst="rect">
            <a:avLst/>
          </a:prstGeom>
        </p:spPr>
      </p:pic>
      <p:pic>
        <p:nvPicPr>
          <p:cNvPr id="12" name="Picture 11">
            <a:extLst>
              <a:ext uri="{FF2B5EF4-FFF2-40B4-BE49-F238E27FC236}">
                <a16:creationId xmlns:a16="http://schemas.microsoft.com/office/drawing/2014/main" id="{1CC8C1B1-7276-28E7-1566-5783E7A21E9D}"/>
              </a:ext>
            </a:extLst>
          </p:cNvPr>
          <p:cNvPicPr>
            <a:picLocks noChangeAspect="1"/>
          </p:cNvPicPr>
          <p:nvPr/>
        </p:nvPicPr>
        <p:blipFill>
          <a:blip r:embed="rId4"/>
          <a:stretch>
            <a:fillRect/>
          </a:stretch>
        </p:blipFill>
        <p:spPr>
          <a:xfrm>
            <a:off x="1740956" y="4332244"/>
            <a:ext cx="3703092" cy="2465579"/>
          </a:xfrm>
          <a:prstGeom prst="rect">
            <a:avLst/>
          </a:prstGeom>
        </p:spPr>
      </p:pic>
      <p:pic>
        <p:nvPicPr>
          <p:cNvPr id="14" name="Picture 13">
            <a:extLst>
              <a:ext uri="{FF2B5EF4-FFF2-40B4-BE49-F238E27FC236}">
                <a16:creationId xmlns:a16="http://schemas.microsoft.com/office/drawing/2014/main" id="{9C3519F3-0F68-CFA6-111B-1491FF3E4EE9}"/>
              </a:ext>
            </a:extLst>
          </p:cNvPr>
          <p:cNvPicPr>
            <a:picLocks noChangeAspect="1"/>
          </p:cNvPicPr>
          <p:nvPr/>
        </p:nvPicPr>
        <p:blipFill>
          <a:blip r:embed="rId5"/>
          <a:stretch>
            <a:fillRect/>
          </a:stretch>
        </p:blipFill>
        <p:spPr>
          <a:xfrm>
            <a:off x="8258218" y="5182071"/>
            <a:ext cx="2086255" cy="1569659"/>
          </a:xfrm>
          <a:prstGeom prst="rect">
            <a:avLst/>
          </a:prstGeom>
        </p:spPr>
      </p:pic>
    </p:spTree>
    <p:extLst>
      <p:ext uri="{BB962C8B-B14F-4D97-AF65-F5344CB8AC3E}">
        <p14:creationId xmlns:p14="http://schemas.microsoft.com/office/powerpoint/2010/main" val="633742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0438-967C-6962-1420-6E170179D380}"/>
              </a:ext>
            </a:extLst>
          </p:cNvPr>
          <p:cNvSpPr>
            <a:spLocks noGrp="1"/>
          </p:cNvSpPr>
          <p:nvPr>
            <p:ph type="title"/>
          </p:nvPr>
        </p:nvSpPr>
        <p:spPr>
          <a:xfrm>
            <a:off x="3464560" y="87014"/>
            <a:ext cx="4500880" cy="688534"/>
          </a:xfrm>
        </p:spPr>
        <p:txBody>
          <a:bodyPr>
            <a:normAutofit/>
          </a:bodyPr>
          <a:lstStyle/>
          <a:p>
            <a:pPr algn="ctr"/>
            <a:r>
              <a:rPr lang="en-US" sz="3600" b="1" i="1" dirty="0">
                <a:latin typeface="+mn-lt"/>
              </a:rPr>
              <a:t>Holocaust Phenomena</a:t>
            </a:r>
            <a:endParaRPr lang="en-IL" sz="3600" b="1" i="1" dirty="0">
              <a:latin typeface="+mn-lt"/>
            </a:endParaRPr>
          </a:p>
        </p:txBody>
      </p:sp>
      <p:sp>
        <p:nvSpPr>
          <p:cNvPr id="3" name="Content Placeholder 2">
            <a:extLst>
              <a:ext uri="{FF2B5EF4-FFF2-40B4-BE49-F238E27FC236}">
                <a16:creationId xmlns:a16="http://schemas.microsoft.com/office/drawing/2014/main" id="{66967B29-0C56-5557-64A3-BA134736FBF6}"/>
              </a:ext>
            </a:extLst>
          </p:cNvPr>
          <p:cNvSpPr>
            <a:spLocks noGrp="1"/>
          </p:cNvSpPr>
          <p:nvPr>
            <p:ph idx="1"/>
          </p:nvPr>
        </p:nvSpPr>
        <p:spPr>
          <a:xfrm>
            <a:off x="0" y="703858"/>
            <a:ext cx="12191999" cy="1722819"/>
          </a:xfrm>
        </p:spPr>
        <p:txBody>
          <a:bodyPr>
            <a:noAutofit/>
          </a:bodyPr>
          <a:lstStyle/>
          <a:p>
            <a:r>
              <a:rPr lang="en-US" sz="3200" b="1" dirty="0"/>
              <a:t>The same people who created Goethe, Kant, Bach, Schiller and Beethoven gassed humans, threw living children into flames, used girls aged 14 ‑ 17 as prostitutes, and made lampshades of human leather, ingots of gold teeth, and pillows containing human hair.</a:t>
            </a:r>
          </a:p>
        </p:txBody>
      </p:sp>
      <p:sp>
        <p:nvSpPr>
          <p:cNvPr id="6" name="TextBox 5">
            <a:extLst>
              <a:ext uri="{FF2B5EF4-FFF2-40B4-BE49-F238E27FC236}">
                <a16:creationId xmlns:a16="http://schemas.microsoft.com/office/drawing/2014/main" id="{98C41EDA-69A7-8A99-AB08-B51D4EDAA8D5}"/>
              </a:ext>
            </a:extLst>
          </p:cNvPr>
          <p:cNvSpPr txBox="1"/>
          <p:nvPr/>
        </p:nvSpPr>
        <p:spPr>
          <a:xfrm>
            <a:off x="-1" y="6173702"/>
            <a:ext cx="12191999" cy="523220"/>
          </a:xfrm>
          <a:prstGeom prst="rect">
            <a:avLst/>
          </a:prstGeom>
          <a:noFill/>
        </p:spPr>
        <p:txBody>
          <a:bodyPr wrap="square" rtlCol="0">
            <a:spAutoFit/>
          </a:bodyPr>
          <a:lstStyle/>
          <a:p>
            <a:pPr algn="ctr"/>
            <a:r>
              <a:rPr lang="en-US" sz="2800" i="1" dirty="0"/>
              <a:t>Catholic clergy &amp; Nazi officials incl. </a:t>
            </a:r>
            <a:r>
              <a:rPr lang="en-US" sz="2800" i="1" dirty="0">
                <a:hlinkClick r:id="rId2"/>
              </a:rPr>
              <a:t>Goebbels</a:t>
            </a:r>
            <a:r>
              <a:rPr lang="en-US" sz="2800" i="1" dirty="0"/>
              <a:t> (far right) give Nazi salute.</a:t>
            </a:r>
            <a:endParaRPr lang="en-IL" sz="2800" i="1" dirty="0"/>
          </a:p>
        </p:txBody>
      </p:sp>
      <p:pic>
        <p:nvPicPr>
          <p:cNvPr id="7" name="Picture 6">
            <a:extLst>
              <a:ext uri="{FF2B5EF4-FFF2-40B4-BE49-F238E27FC236}">
                <a16:creationId xmlns:a16="http://schemas.microsoft.com/office/drawing/2014/main" id="{AE9FFDB2-8C91-9F42-6629-8E34CB44D484}"/>
              </a:ext>
            </a:extLst>
          </p:cNvPr>
          <p:cNvPicPr>
            <a:picLocks noChangeAspect="1"/>
          </p:cNvPicPr>
          <p:nvPr/>
        </p:nvPicPr>
        <p:blipFill>
          <a:blip r:embed="rId3"/>
          <a:stretch>
            <a:fillRect/>
          </a:stretch>
        </p:blipFill>
        <p:spPr>
          <a:xfrm>
            <a:off x="2981282" y="2567799"/>
            <a:ext cx="6229433" cy="3600400"/>
          </a:xfrm>
          <a:prstGeom prst="rect">
            <a:avLst/>
          </a:prstGeom>
        </p:spPr>
      </p:pic>
    </p:spTree>
    <p:extLst>
      <p:ext uri="{BB962C8B-B14F-4D97-AF65-F5344CB8AC3E}">
        <p14:creationId xmlns:p14="http://schemas.microsoft.com/office/powerpoint/2010/main" val="179573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F2CDE-3A04-F29E-C71E-B0C1AE2FDE54}"/>
              </a:ext>
            </a:extLst>
          </p:cNvPr>
          <p:cNvSpPr>
            <a:spLocks noGrp="1"/>
          </p:cNvSpPr>
          <p:nvPr>
            <p:ph type="title"/>
          </p:nvPr>
        </p:nvSpPr>
        <p:spPr>
          <a:xfrm>
            <a:off x="1" y="0"/>
            <a:ext cx="5541818" cy="678873"/>
          </a:xfrm>
        </p:spPr>
        <p:txBody>
          <a:bodyPr>
            <a:normAutofit/>
          </a:bodyPr>
          <a:lstStyle/>
          <a:p>
            <a:pPr algn="ctr"/>
            <a:r>
              <a:rPr lang="en-US" sz="3600" b="1" i="1" dirty="0">
                <a:latin typeface="+mn-lt"/>
              </a:rPr>
              <a:t>Holocaust Statistics</a:t>
            </a:r>
            <a:endParaRPr lang="en-IL" sz="3600" b="1" i="1" dirty="0">
              <a:latin typeface="+mn-lt"/>
            </a:endParaRPr>
          </a:p>
        </p:txBody>
      </p:sp>
      <p:sp>
        <p:nvSpPr>
          <p:cNvPr id="3" name="Content Placeholder 2">
            <a:extLst>
              <a:ext uri="{FF2B5EF4-FFF2-40B4-BE49-F238E27FC236}">
                <a16:creationId xmlns:a16="http://schemas.microsoft.com/office/drawing/2014/main" id="{B7CDD32D-807F-63D4-68AE-2A28471C1DE3}"/>
              </a:ext>
            </a:extLst>
          </p:cNvPr>
          <p:cNvSpPr>
            <a:spLocks noGrp="1"/>
          </p:cNvSpPr>
          <p:nvPr>
            <p:ph idx="1"/>
          </p:nvPr>
        </p:nvSpPr>
        <p:spPr>
          <a:xfrm>
            <a:off x="-1" y="580096"/>
            <a:ext cx="5721927" cy="6277904"/>
          </a:xfrm>
        </p:spPr>
        <p:txBody>
          <a:bodyPr>
            <a:normAutofit/>
          </a:bodyPr>
          <a:lstStyle/>
          <a:p>
            <a:r>
              <a:rPr lang="en-US" sz="3200" b="1" dirty="0">
                <a:hlinkClick r:id="rId3"/>
              </a:rPr>
              <a:t>Operation Reinhard</a:t>
            </a:r>
            <a:r>
              <a:rPr lang="en-US" sz="3200" b="1" dirty="0"/>
              <a:t> in German-occupied Poland produced the highest murder rate.</a:t>
            </a:r>
          </a:p>
          <a:p>
            <a:r>
              <a:rPr lang="en-US" sz="3200" b="1" dirty="0"/>
              <a:t>1.47 million, almost half of Polish Jewry, were murdered at </a:t>
            </a:r>
            <a:r>
              <a:rPr lang="en-US" sz="3200" b="1" dirty="0">
                <a:hlinkClick r:id="rId4"/>
              </a:rPr>
              <a:t>Belzec</a:t>
            </a:r>
            <a:r>
              <a:rPr lang="en-US" sz="3200" b="1" dirty="0"/>
              <a:t>, </a:t>
            </a:r>
            <a:r>
              <a:rPr lang="en-US" sz="3200" b="1" dirty="0">
                <a:hlinkClick r:id="rId5"/>
              </a:rPr>
              <a:t>Sobibor</a:t>
            </a:r>
            <a:r>
              <a:rPr lang="en-US" sz="3200" b="1" dirty="0"/>
              <a:t> and </a:t>
            </a:r>
            <a:r>
              <a:rPr lang="en-US" sz="3200" b="1" dirty="0">
                <a:hlinkClick r:id="rId6"/>
              </a:rPr>
              <a:t>Treblinka</a:t>
            </a:r>
            <a:r>
              <a:rPr lang="en-US" sz="3200" b="1" dirty="0"/>
              <a:t> during August - October 1942.</a:t>
            </a:r>
          </a:p>
        </p:txBody>
      </p:sp>
      <p:pic>
        <p:nvPicPr>
          <p:cNvPr id="4" name="Picture 3">
            <a:extLst>
              <a:ext uri="{FF2B5EF4-FFF2-40B4-BE49-F238E27FC236}">
                <a16:creationId xmlns:a16="http://schemas.microsoft.com/office/drawing/2014/main" id="{DB6CBEAA-1B97-F245-89EE-491D8A5DADCA}"/>
              </a:ext>
            </a:extLst>
          </p:cNvPr>
          <p:cNvPicPr>
            <a:picLocks noChangeAspect="1"/>
          </p:cNvPicPr>
          <p:nvPr/>
        </p:nvPicPr>
        <p:blipFill>
          <a:blip r:embed="rId7"/>
          <a:stretch>
            <a:fillRect/>
          </a:stretch>
        </p:blipFill>
        <p:spPr>
          <a:xfrm>
            <a:off x="5822724" y="0"/>
            <a:ext cx="6369276" cy="6858000"/>
          </a:xfrm>
          <a:prstGeom prst="rect">
            <a:avLst/>
          </a:prstGeom>
        </p:spPr>
      </p:pic>
      <p:pic>
        <p:nvPicPr>
          <p:cNvPr id="5" name="Picture 4">
            <a:extLst>
              <a:ext uri="{FF2B5EF4-FFF2-40B4-BE49-F238E27FC236}">
                <a16:creationId xmlns:a16="http://schemas.microsoft.com/office/drawing/2014/main" id="{B97438F2-28A8-A4F8-F72E-2F960837A74F}"/>
              </a:ext>
            </a:extLst>
          </p:cNvPr>
          <p:cNvPicPr>
            <a:picLocks noChangeAspect="1"/>
          </p:cNvPicPr>
          <p:nvPr/>
        </p:nvPicPr>
        <p:blipFill>
          <a:blip r:embed="rId8"/>
          <a:stretch>
            <a:fillRect/>
          </a:stretch>
        </p:blipFill>
        <p:spPr>
          <a:xfrm>
            <a:off x="342465" y="3857379"/>
            <a:ext cx="5199354" cy="3000622"/>
          </a:xfrm>
          <a:prstGeom prst="rect">
            <a:avLst/>
          </a:prstGeom>
        </p:spPr>
      </p:pic>
    </p:spTree>
    <p:extLst>
      <p:ext uri="{BB962C8B-B14F-4D97-AF65-F5344CB8AC3E}">
        <p14:creationId xmlns:p14="http://schemas.microsoft.com/office/powerpoint/2010/main" val="242502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85D055-7AA6-53DB-B20A-21070E9EBD12}"/>
              </a:ext>
            </a:extLst>
          </p:cNvPr>
          <p:cNvSpPr txBox="1"/>
          <p:nvPr/>
        </p:nvSpPr>
        <p:spPr>
          <a:xfrm>
            <a:off x="2351584" y="156697"/>
            <a:ext cx="7632848" cy="584775"/>
          </a:xfrm>
          <a:prstGeom prst="rect">
            <a:avLst/>
          </a:prstGeom>
          <a:noFill/>
        </p:spPr>
        <p:txBody>
          <a:bodyPr wrap="square" rtlCol="0">
            <a:spAutoFit/>
          </a:bodyPr>
          <a:lstStyle/>
          <a:p>
            <a:pPr algn="ctr"/>
            <a:r>
              <a:rPr lang="en-US" sz="3200" b="1" i="1" dirty="0"/>
              <a:t>Holocaust Kill Rate</a:t>
            </a:r>
            <a:endParaRPr lang="en-IL" sz="3200" b="1" i="1" dirty="0"/>
          </a:p>
        </p:txBody>
      </p:sp>
      <p:pic>
        <p:nvPicPr>
          <p:cNvPr id="7" name="Picture 6">
            <a:extLst>
              <a:ext uri="{FF2B5EF4-FFF2-40B4-BE49-F238E27FC236}">
                <a16:creationId xmlns:a16="http://schemas.microsoft.com/office/drawing/2014/main" id="{1FC9CB97-8FA1-C6B8-5419-6F40DAA503CF}"/>
              </a:ext>
            </a:extLst>
          </p:cNvPr>
          <p:cNvPicPr>
            <a:picLocks noChangeAspect="1"/>
          </p:cNvPicPr>
          <p:nvPr/>
        </p:nvPicPr>
        <p:blipFill>
          <a:blip r:embed="rId2"/>
          <a:stretch>
            <a:fillRect/>
          </a:stretch>
        </p:blipFill>
        <p:spPr>
          <a:xfrm>
            <a:off x="1901014" y="633606"/>
            <a:ext cx="7939402" cy="6193140"/>
          </a:xfrm>
          <a:prstGeom prst="rect">
            <a:avLst/>
          </a:prstGeom>
        </p:spPr>
      </p:pic>
    </p:spTree>
    <p:extLst>
      <p:ext uri="{BB962C8B-B14F-4D97-AF65-F5344CB8AC3E}">
        <p14:creationId xmlns:p14="http://schemas.microsoft.com/office/powerpoint/2010/main" val="391027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8F67-51E9-55C4-86E4-926F786FF47E}"/>
              </a:ext>
            </a:extLst>
          </p:cNvPr>
          <p:cNvSpPr>
            <a:spLocks noGrp="1"/>
          </p:cNvSpPr>
          <p:nvPr>
            <p:ph type="title"/>
          </p:nvPr>
        </p:nvSpPr>
        <p:spPr>
          <a:xfrm>
            <a:off x="1981200" y="0"/>
            <a:ext cx="8068408" cy="548680"/>
          </a:xfrm>
        </p:spPr>
        <p:txBody>
          <a:bodyPr>
            <a:noAutofit/>
          </a:bodyPr>
          <a:lstStyle/>
          <a:p>
            <a:pPr algn="ctr"/>
            <a:r>
              <a:rPr lang="en-US" sz="3600" b="1" i="1" dirty="0">
                <a:latin typeface="+mn-lt"/>
              </a:rPr>
              <a:t>Number of killers</a:t>
            </a:r>
            <a:endParaRPr lang="en-IL" sz="3600" b="1" i="1" dirty="0">
              <a:latin typeface="+mn-lt"/>
            </a:endParaRPr>
          </a:p>
        </p:txBody>
      </p:sp>
      <p:sp>
        <p:nvSpPr>
          <p:cNvPr id="3" name="Content Placeholder 2">
            <a:extLst>
              <a:ext uri="{FF2B5EF4-FFF2-40B4-BE49-F238E27FC236}">
                <a16:creationId xmlns:a16="http://schemas.microsoft.com/office/drawing/2014/main" id="{7CD85D00-2530-47EA-A96A-A6986E48565C}"/>
              </a:ext>
            </a:extLst>
          </p:cNvPr>
          <p:cNvSpPr>
            <a:spLocks noGrp="1"/>
          </p:cNvSpPr>
          <p:nvPr>
            <p:ph idx="1"/>
          </p:nvPr>
        </p:nvSpPr>
        <p:spPr>
          <a:xfrm>
            <a:off x="0" y="711240"/>
            <a:ext cx="12192000" cy="6146760"/>
          </a:xfrm>
        </p:spPr>
        <p:txBody>
          <a:bodyPr>
            <a:noAutofit/>
          </a:bodyPr>
          <a:lstStyle/>
          <a:p>
            <a:r>
              <a:rPr lang="en" sz="3200" b="1" kern="0" dirty="0">
                <a:solidFill>
                  <a:srgbClr val="202124"/>
                </a:solidFill>
                <a:latin typeface="Calibri" panose="020F0502020204030204" pitchFamily="34" charset="0"/>
                <a:ea typeface="Times New Roman" panose="02020603050405020304" pitchFamily="18" charset="0"/>
                <a:cs typeface="Calibri" panose="020F0502020204030204" pitchFamily="34" charset="0"/>
              </a:rPr>
              <a:t>The Holocaust involved anthropological, </a:t>
            </a:r>
            <a:r>
              <a:rPr lang="en-US" sz="3200" b="1" kern="0" dirty="0">
                <a:solidFill>
                  <a:srgbClr val="202124"/>
                </a:solidFill>
                <a:latin typeface="Calibri" panose="020F0502020204030204" pitchFamily="34" charset="0"/>
                <a:ea typeface="Times New Roman" panose="02020603050405020304" pitchFamily="18" charset="0"/>
                <a:cs typeface="Calibri" panose="020F0502020204030204" pitchFamily="34" charset="0"/>
              </a:rPr>
              <a:t>psychological, </a:t>
            </a:r>
            <a:r>
              <a:rPr lang="en-US" sz="3200" b="1" kern="0" dirty="0">
                <a:solidFill>
                  <a:srgbClr val="202124"/>
                </a:solidFill>
                <a:latin typeface="Calibri" panose="020F0502020204030204" pitchFamily="34" charset="0"/>
                <a:ea typeface="Times New Roman" panose="02020603050405020304" pitchFamily="18" charset="0"/>
                <a:cs typeface="Calibri" panose="020F0502020204030204" pitchFamily="34" charset="0"/>
                <a:hlinkClick r:id="rId3"/>
              </a:rPr>
              <a:t>ontogenetic</a:t>
            </a:r>
            <a:r>
              <a:rPr lang="en-US" sz="3200" b="1" kern="0" dirty="0">
                <a:solidFill>
                  <a:srgbClr val="202124"/>
                </a:solidFill>
                <a:latin typeface="Calibri" panose="020F0502020204030204" pitchFamily="34" charset="0"/>
                <a:ea typeface="Times New Roman" panose="02020603050405020304" pitchFamily="18" charset="0"/>
                <a:cs typeface="Calibri" panose="020F0502020204030204" pitchFamily="34" charset="0"/>
              </a:rPr>
              <a:t>, biological, philosophical, </a:t>
            </a:r>
            <a:r>
              <a:rPr lang="en" sz="3200" b="1" kern="0" dirty="0">
                <a:solidFill>
                  <a:srgbClr val="202124"/>
                </a:solidFill>
                <a:latin typeface="Calibri" panose="020F0502020204030204" pitchFamily="34" charset="0"/>
                <a:ea typeface="Times New Roman" panose="02020603050405020304" pitchFamily="18" charset="0"/>
                <a:cs typeface="Calibri" panose="020F0502020204030204" pitchFamily="34" charset="0"/>
              </a:rPr>
              <a:t>and social attributes of every participant. </a:t>
            </a:r>
          </a:p>
          <a:p>
            <a:r>
              <a:rPr lang="en" sz="3200" b="1" kern="0" dirty="0">
                <a:solidFill>
                  <a:srgbClr val="202124"/>
                </a:solidFill>
                <a:latin typeface="Calibri" panose="020F0502020204030204" pitchFamily="34" charset="0"/>
                <a:ea typeface="Times New Roman" panose="02020603050405020304" pitchFamily="18" charset="0"/>
              </a:rPr>
              <a:t>Final Solution victims were taken to death camps </a:t>
            </a:r>
            <a:r>
              <a:rPr lang="en-US" sz="3200" b="1" kern="0" dirty="0">
                <a:solidFill>
                  <a:srgbClr val="202124"/>
                </a:solidFill>
                <a:latin typeface="Calibri" panose="020F0502020204030204" pitchFamily="34" charset="0"/>
                <a:ea typeface="Times New Roman" panose="02020603050405020304" pitchFamily="18" charset="0"/>
              </a:rPr>
              <a:t>on rail networks.</a:t>
            </a:r>
            <a:endParaRPr lang="en" sz="3200" b="1" kern="0" dirty="0">
              <a:solidFill>
                <a:srgbClr val="202124"/>
              </a:solidFill>
              <a:latin typeface="Calibri" panose="020F0502020204030204" pitchFamily="34" charset="0"/>
              <a:ea typeface="Times New Roman" panose="02020603050405020304" pitchFamily="18" charset="0"/>
            </a:endParaRPr>
          </a:p>
          <a:p>
            <a:r>
              <a:rPr lang="en" sz="3200" b="1" kern="0" dirty="0">
                <a:solidFill>
                  <a:srgbClr val="202124"/>
                </a:solidFill>
                <a:latin typeface="Calibri" panose="020F0502020204030204" pitchFamily="34" charset="0"/>
                <a:ea typeface="Times New Roman" panose="02020603050405020304" pitchFamily="18" charset="0"/>
              </a:rPr>
              <a:t>The German National Railway had almost half a million civil servants and 900,000 workers who knowingly participated in the killings.</a:t>
            </a:r>
          </a:p>
          <a:p>
            <a:r>
              <a:rPr lang="en-US" sz="3200" b="1" kern="0" dirty="0">
                <a:solidFill>
                  <a:srgbClr val="202124"/>
                </a:solidFill>
                <a:latin typeface="Calibri" panose="020F0502020204030204" pitchFamily="34" charset="0"/>
                <a:ea typeface="Times New Roman" panose="02020603050405020304" pitchFamily="18" charset="0"/>
              </a:rPr>
              <a:t>The transports, camps, gassings, and burning of bodies were precisely planned and executed by tens of thousands of disciplined workers.</a:t>
            </a:r>
          </a:p>
          <a:p>
            <a:r>
              <a:rPr lang="en-US" sz="3200" b="1" kern="0" dirty="0">
                <a:solidFill>
                  <a:srgbClr val="202124"/>
                </a:solidFill>
                <a:latin typeface="Calibri" panose="020F0502020204030204" pitchFamily="34" charset="0"/>
                <a:ea typeface="Times New Roman" panose="02020603050405020304" pitchFamily="18" charset="0"/>
              </a:rPr>
              <a:t>This involved at least 1 million killers based on Reichsbahn data</a:t>
            </a:r>
            <a:r>
              <a:rPr lang="en-US" b="1" kern="0" dirty="0">
                <a:solidFill>
                  <a:srgbClr val="202124"/>
                </a:solidFill>
                <a:latin typeface="Calibri" panose="020F0502020204030204" pitchFamily="34" charset="0"/>
                <a:ea typeface="Times New Roman" panose="02020603050405020304" pitchFamily="18" charset="0"/>
              </a:rPr>
              <a:t>.</a:t>
            </a:r>
          </a:p>
          <a:p>
            <a:endParaRPr lang="en" b="1" kern="0" dirty="0">
              <a:solidFill>
                <a:srgbClr val="202124"/>
              </a:solidFill>
              <a:latin typeface="Calibri" panose="020F0502020204030204" pitchFamily="34" charset="0"/>
              <a:ea typeface="Times New Roman" panose="02020603050405020304" pitchFamily="18" charset="0"/>
            </a:endParaRPr>
          </a:p>
          <a:p>
            <a:endParaRPr lang="en-IL" b="1" dirty="0"/>
          </a:p>
        </p:txBody>
      </p:sp>
    </p:spTree>
    <p:extLst>
      <p:ext uri="{BB962C8B-B14F-4D97-AF65-F5344CB8AC3E}">
        <p14:creationId xmlns:p14="http://schemas.microsoft.com/office/powerpoint/2010/main" val="1574326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87118-E09C-41E9-7CFF-53C0A58BA936}"/>
              </a:ext>
            </a:extLst>
          </p:cNvPr>
          <p:cNvSpPr>
            <a:spLocks noGrp="1"/>
          </p:cNvSpPr>
          <p:nvPr>
            <p:ph type="title"/>
          </p:nvPr>
        </p:nvSpPr>
        <p:spPr>
          <a:xfrm>
            <a:off x="3161820" y="0"/>
            <a:ext cx="5473557" cy="616519"/>
          </a:xfrm>
        </p:spPr>
        <p:txBody>
          <a:bodyPr>
            <a:normAutofit/>
          </a:bodyPr>
          <a:lstStyle/>
          <a:p>
            <a:pPr algn="ctr"/>
            <a:r>
              <a:rPr lang="en-US" sz="3600" b="1" i="1" dirty="0">
                <a:latin typeface="+mn-lt"/>
              </a:rPr>
              <a:t>Idea of Extermination</a:t>
            </a:r>
            <a:endParaRPr lang="en-IL" sz="3600" b="1" i="1" dirty="0">
              <a:latin typeface="+mn-lt"/>
            </a:endParaRPr>
          </a:p>
        </p:txBody>
      </p:sp>
      <p:sp>
        <p:nvSpPr>
          <p:cNvPr id="6" name="TextBox 5">
            <a:extLst>
              <a:ext uri="{FF2B5EF4-FFF2-40B4-BE49-F238E27FC236}">
                <a16:creationId xmlns:a16="http://schemas.microsoft.com/office/drawing/2014/main" id="{8AEA4A43-4595-EB2C-56F2-B95AAEB0B06A}"/>
              </a:ext>
            </a:extLst>
          </p:cNvPr>
          <p:cNvSpPr txBox="1"/>
          <p:nvPr/>
        </p:nvSpPr>
        <p:spPr>
          <a:xfrm>
            <a:off x="0" y="629818"/>
            <a:ext cx="12192000" cy="3008003"/>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1855,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
              </a:rPr>
              <a:t>Arthur de Gobineau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wrote </a:t>
            </a:r>
            <a:r>
              <a:rPr kumimoji="0" lang="fr-FR"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
              </a:rPr>
              <a:t>Essays sur l'inégalité des races humaines</a:t>
            </a:r>
            <a:r>
              <a:rPr kumimoji="0" lang="fr-FR"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It described Aryans as a race of masters.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1911, </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5"/>
              </a:rPr>
              <a:t>The Foundations of the 19th Century</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by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6"/>
              </a:rPr>
              <a:t>Houston Stewart Chamberlain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compared Aryan greatness to Jewish negativity.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Hitler treated </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7"/>
              </a:rPr>
              <a:t>The Passing of the Great Race or The Racial Basis of European History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by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8"/>
              </a:rPr>
              <a:t>Madison Grant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as his “bible”.</a:t>
            </a:r>
          </a:p>
        </p:txBody>
      </p:sp>
      <p:pic>
        <p:nvPicPr>
          <p:cNvPr id="7" name="Picture 6">
            <a:extLst>
              <a:ext uri="{FF2B5EF4-FFF2-40B4-BE49-F238E27FC236}">
                <a16:creationId xmlns:a16="http://schemas.microsoft.com/office/drawing/2014/main" id="{3243D7C4-9FE3-79FC-092C-4C6C9634DC86}"/>
              </a:ext>
            </a:extLst>
          </p:cNvPr>
          <p:cNvPicPr>
            <a:picLocks noChangeAspect="1"/>
          </p:cNvPicPr>
          <p:nvPr/>
        </p:nvPicPr>
        <p:blipFill>
          <a:blip r:embed="rId9"/>
          <a:stretch>
            <a:fillRect/>
          </a:stretch>
        </p:blipFill>
        <p:spPr>
          <a:xfrm>
            <a:off x="982808" y="3637821"/>
            <a:ext cx="2065192" cy="2627338"/>
          </a:xfrm>
          <a:prstGeom prst="rect">
            <a:avLst/>
          </a:prstGeom>
        </p:spPr>
      </p:pic>
      <p:sp>
        <p:nvSpPr>
          <p:cNvPr id="8" name="TextBox 7">
            <a:extLst>
              <a:ext uri="{FF2B5EF4-FFF2-40B4-BE49-F238E27FC236}">
                <a16:creationId xmlns:a16="http://schemas.microsoft.com/office/drawing/2014/main" id="{F08184A2-264F-69CC-29BD-B052E93363D5}"/>
              </a:ext>
            </a:extLst>
          </p:cNvPr>
          <p:cNvSpPr txBox="1"/>
          <p:nvPr/>
        </p:nvSpPr>
        <p:spPr>
          <a:xfrm>
            <a:off x="331644" y="6265159"/>
            <a:ext cx="11528712" cy="523220"/>
          </a:xfrm>
          <a:prstGeom prst="rect">
            <a:avLst/>
          </a:prstGeom>
          <a:noFill/>
        </p:spPr>
        <p:txBody>
          <a:bodyPr wrap="square" rtlCol="0">
            <a:spAutoFit/>
          </a:bodyPr>
          <a:lstStyle/>
          <a:p>
            <a:r>
              <a:rPr lang="en-US" sz="2800" b="1" i="1" dirty="0"/>
              <a:t>       de Gobineau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Chamberlain                        Madison Grant       </a:t>
            </a:r>
            <a:r>
              <a:rPr lang="en-US" sz="2800" b="1" i="1" dirty="0"/>
              <a:t>  </a:t>
            </a:r>
            <a:endParaRPr lang="en-IL" sz="2800" b="1" i="1" dirty="0"/>
          </a:p>
        </p:txBody>
      </p:sp>
      <p:pic>
        <p:nvPicPr>
          <p:cNvPr id="9" name="Picture 8">
            <a:extLst>
              <a:ext uri="{FF2B5EF4-FFF2-40B4-BE49-F238E27FC236}">
                <a16:creationId xmlns:a16="http://schemas.microsoft.com/office/drawing/2014/main" id="{55BD3739-3E6C-BBD1-7EDB-A379A7C10B65}"/>
              </a:ext>
            </a:extLst>
          </p:cNvPr>
          <p:cNvPicPr>
            <a:picLocks noChangeAspect="1"/>
          </p:cNvPicPr>
          <p:nvPr/>
        </p:nvPicPr>
        <p:blipFill>
          <a:blip r:embed="rId10"/>
          <a:stretch>
            <a:fillRect/>
          </a:stretch>
        </p:blipFill>
        <p:spPr>
          <a:xfrm>
            <a:off x="4762933" y="3659595"/>
            <a:ext cx="1831830" cy="2605564"/>
          </a:xfrm>
          <a:prstGeom prst="rect">
            <a:avLst/>
          </a:prstGeom>
        </p:spPr>
      </p:pic>
      <p:pic>
        <p:nvPicPr>
          <p:cNvPr id="11" name="Picture 10">
            <a:extLst>
              <a:ext uri="{FF2B5EF4-FFF2-40B4-BE49-F238E27FC236}">
                <a16:creationId xmlns:a16="http://schemas.microsoft.com/office/drawing/2014/main" id="{DB51ACED-7B65-7727-9DBD-1C8E68648D2E}"/>
              </a:ext>
            </a:extLst>
          </p:cNvPr>
          <p:cNvPicPr>
            <a:picLocks noChangeAspect="1"/>
          </p:cNvPicPr>
          <p:nvPr/>
        </p:nvPicPr>
        <p:blipFill>
          <a:blip r:embed="rId11"/>
          <a:stretch>
            <a:fillRect/>
          </a:stretch>
        </p:blipFill>
        <p:spPr>
          <a:xfrm>
            <a:off x="8635377" y="3614979"/>
            <a:ext cx="1831830" cy="2662637"/>
          </a:xfrm>
          <a:prstGeom prst="rect">
            <a:avLst/>
          </a:prstGeom>
        </p:spPr>
      </p:pic>
    </p:spTree>
    <p:extLst>
      <p:ext uri="{BB962C8B-B14F-4D97-AF65-F5344CB8AC3E}">
        <p14:creationId xmlns:p14="http://schemas.microsoft.com/office/powerpoint/2010/main" val="2860187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66BD5-8499-3382-16CF-F85DB40C5550}"/>
              </a:ext>
            </a:extLst>
          </p:cNvPr>
          <p:cNvSpPr>
            <a:spLocks noGrp="1"/>
          </p:cNvSpPr>
          <p:nvPr>
            <p:ph idx="1"/>
          </p:nvPr>
        </p:nvSpPr>
        <p:spPr>
          <a:xfrm>
            <a:off x="0" y="270163"/>
            <a:ext cx="7119257" cy="6317673"/>
          </a:xfrm>
        </p:spPr>
        <p:txBody>
          <a:bodyPr>
            <a:normAutofit/>
          </a:bodyPr>
          <a:lstStyle/>
          <a:p>
            <a:r>
              <a:rPr lang="en-US" sz="3200" b="1" dirty="0"/>
              <a:t>In 1921, </a:t>
            </a:r>
            <a:r>
              <a:rPr lang="en-US" sz="3200" b="1" dirty="0">
                <a:hlinkClick r:id="rId2"/>
              </a:rPr>
              <a:t>Erwin Baur</a:t>
            </a:r>
            <a:r>
              <a:rPr lang="en-US" sz="3200" b="1" dirty="0"/>
              <a:t>, </a:t>
            </a:r>
            <a:r>
              <a:rPr lang="en-US" sz="3200" b="1" dirty="0">
                <a:hlinkClick r:id="rId3"/>
              </a:rPr>
              <a:t>Eugen Fischer</a:t>
            </a:r>
            <a:r>
              <a:rPr lang="en-US" sz="3200" b="1" dirty="0"/>
              <a:t> &amp; </a:t>
            </a:r>
            <a:br>
              <a:rPr lang="en-US" sz="3200" b="1" dirty="0"/>
            </a:br>
            <a:r>
              <a:rPr lang="en-US" sz="3200" b="1" dirty="0">
                <a:hlinkClick r:id="rId4"/>
              </a:rPr>
              <a:t>Fritz Lenz</a:t>
            </a:r>
            <a:r>
              <a:rPr lang="en-US" sz="3200" b="1" dirty="0"/>
              <a:t> wrote </a:t>
            </a:r>
            <a:r>
              <a:rPr lang="en-US" sz="3200" b="1" i="1" dirty="0">
                <a:hlinkClick r:id="rId5"/>
              </a:rPr>
              <a:t>Outline of Human </a:t>
            </a:r>
            <a:br>
              <a:rPr lang="en-US" sz="3200" b="1" i="1" dirty="0">
                <a:hlinkClick r:id="rId5"/>
              </a:rPr>
            </a:br>
            <a:r>
              <a:rPr lang="en-US" sz="3200" b="1" i="1" dirty="0">
                <a:hlinkClick r:id="rId5"/>
              </a:rPr>
              <a:t>Heredity and Racial Hygiene</a:t>
            </a:r>
            <a:r>
              <a:rPr lang="en-US" sz="3200" b="1" i="1" dirty="0"/>
              <a:t>.</a:t>
            </a:r>
          </a:p>
          <a:p>
            <a:r>
              <a:rPr lang="en-US" sz="3200" b="1" i="1" dirty="0">
                <a:hlinkClick r:id="rId6"/>
              </a:rPr>
              <a:t>Rassenkunde des deutschen Volkes</a:t>
            </a:r>
            <a:r>
              <a:rPr lang="en-US" sz="3200" b="1" dirty="0"/>
              <a:t> by </a:t>
            </a:r>
            <a:br>
              <a:rPr lang="en-US" sz="3200" b="1" dirty="0"/>
            </a:br>
            <a:r>
              <a:rPr lang="en-US" sz="3200" b="1" dirty="0">
                <a:hlinkClick r:id="rId7"/>
              </a:rPr>
              <a:t>Hans Günther</a:t>
            </a:r>
            <a:r>
              <a:rPr lang="en-US" sz="3200" b="1" dirty="0"/>
              <a:t> in 1922 disapproved the </a:t>
            </a:r>
            <a:br>
              <a:rPr lang="en-US" sz="3200" b="1" dirty="0"/>
            </a:br>
            <a:r>
              <a:rPr lang="en-US" sz="3200" b="1" dirty="0"/>
              <a:t>genetic mixing of Slavics with Germans. </a:t>
            </a:r>
          </a:p>
          <a:p>
            <a:r>
              <a:rPr lang="en-US" sz="3200" b="1" i="1" dirty="0">
                <a:hlinkClick r:id="rId8"/>
              </a:rPr>
              <a:t>Mein Kampf</a:t>
            </a:r>
            <a:r>
              <a:rPr lang="en-US" sz="3200" b="1" i="1" dirty="0"/>
              <a:t> </a:t>
            </a:r>
            <a:r>
              <a:rPr lang="en-US" sz="3200" b="1" dirty="0"/>
              <a:t>was published in 1924.</a:t>
            </a:r>
          </a:p>
          <a:p>
            <a:r>
              <a:rPr lang="en-US" sz="3200" b="1" i="1" dirty="0">
                <a:hlinkClick r:id="rId9"/>
              </a:rPr>
              <a:t>Prevention of Hereditary Diseases Act </a:t>
            </a:r>
            <a:br>
              <a:rPr lang="en-US" sz="3200" b="1" i="1" dirty="0"/>
            </a:br>
            <a:r>
              <a:rPr lang="en-US" sz="3200" b="1" dirty="0"/>
              <a:t>1933 ordered compulsory sterilization </a:t>
            </a:r>
            <a:br>
              <a:rPr lang="en-US" sz="3200" b="1" dirty="0"/>
            </a:br>
            <a:r>
              <a:rPr lang="en-US" sz="3200" b="1" dirty="0"/>
              <a:t>of everyone with a hereditary disease. </a:t>
            </a:r>
          </a:p>
          <a:p>
            <a:r>
              <a:rPr lang="en-US" sz="3200" b="1" dirty="0"/>
              <a:t>The January 1942 </a:t>
            </a:r>
            <a:r>
              <a:rPr lang="en-US" sz="3200" b="1" dirty="0">
                <a:hlinkClick r:id="rId10"/>
              </a:rPr>
              <a:t>Wannsee Protocol</a:t>
            </a:r>
            <a:r>
              <a:rPr lang="en-US" sz="3200" b="1" dirty="0"/>
              <a:t> </a:t>
            </a:r>
            <a:br>
              <a:rPr lang="en-US" sz="3200" b="1" dirty="0"/>
            </a:br>
            <a:r>
              <a:rPr lang="en-US" sz="3200" b="1" dirty="0"/>
              <a:t>mandated exterminating 11 million </a:t>
            </a:r>
            <a:br>
              <a:rPr lang="en-US" sz="3200" b="1" dirty="0"/>
            </a:br>
            <a:r>
              <a:rPr lang="en-US" sz="3200" b="1" dirty="0"/>
              <a:t>of the 18 million European Jews. </a:t>
            </a:r>
          </a:p>
          <a:p>
            <a:endParaRPr lang="en-IL" dirty="0"/>
          </a:p>
        </p:txBody>
      </p:sp>
      <p:pic>
        <p:nvPicPr>
          <p:cNvPr id="7" name="Picture 6">
            <a:extLst>
              <a:ext uri="{FF2B5EF4-FFF2-40B4-BE49-F238E27FC236}">
                <a16:creationId xmlns:a16="http://schemas.microsoft.com/office/drawing/2014/main" id="{DDE4302B-9DC8-2E41-7D9D-B21B7D27E92C}"/>
              </a:ext>
            </a:extLst>
          </p:cNvPr>
          <p:cNvPicPr>
            <a:picLocks noChangeAspect="1"/>
          </p:cNvPicPr>
          <p:nvPr/>
        </p:nvPicPr>
        <p:blipFill>
          <a:blip r:embed="rId11"/>
          <a:stretch>
            <a:fillRect/>
          </a:stretch>
        </p:blipFill>
        <p:spPr>
          <a:xfrm>
            <a:off x="7344880" y="192973"/>
            <a:ext cx="2026255" cy="2471328"/>
          </a:xfrm>
          <a:prstGeom prst="rect">
            <a:avLst/>
          </a:prstGeom>
        </p:spPr>
      </p:pic>
      <p:pic>
        <p:nvPicPr>
          <p:cNvPr id="9" name="Picture 8">
            <a:extLst>
              <a:ext uri="{FF2B5EF4-FFF2-40B4-BE49-F238E27FC236}">
                <a16:creationId xmlns:a16="http://schemas.microsoft.com/office/drawing/2014/main" id="{76FF3C97-F864-2EAD-D9B8-6F8D17B6043C}"/>
              </a:ext>
            </a:extLst>
          </p:cNvPr>
          <p:cNvPicPr>
            <a:picLocks noChangeAspect="1"/>
          </p:cNvPicPr>
          <p:nvPr/>
        </p:nvPicPr>
        <p:blipFill>
          <a:blip r:embed="rId12"/>
          <a:stretch>
            <a:fillRect/>
          </a:stretch>
        </p:blipFill>
        <p:spPr>
          <a:xfrm>
            <a:off x="9913562" y="192973"/>
            <a:ext cx="1977691" cy="2479568"/>
          </a:xfrm>
          <a:prstGeom prst="rect">
            <a:avLst/>
          </a:prstGeom>
        </p:spPr>
      </p:pic>
      <p:pic>
        <p:nvPicPr>
          <p:cNvPr id="11" name="Picture 10">
            <a:extLst>
              <a:ext uri="{FF2B5EF4-FFF2-40B4-BE49-F238E27FC236}">
                <a16:creationId xmlns:a16="http://schemas.microsoft.com/office/drawing/2014/main" id="{B7FBD75E-438D-7A27-3357-D7B9BAA1F276}"/>
              </a:ext>
            </a:extLst>
          </p:cNvPr>
          <p:cNvPicPr>
            <a:picLocks noChangeAspect="1"/>
          </p:cNvPicPr>
          <p:nvPr/>
        </p:nvPicPr>
        <p:blipFill>
          <a:blip r:embed="rId13"/>
          <a:stretch>
            <a:fillRect/>
          </a:stretch>
        </p:blipFill>
        <p:spPr>
          <a:xfrm>
            <a:off x="6936378" y="3228545"/>
            <a:ext cx="2532365" cy="3287009"/>
          </a:xfrm>
          <a:prstGeom prst="rect">
            <a:avLst/>
          </a:prstGeom>
        </p:spPr>
      </p:pic>
      <p:pic>
        <p:nvPicPr>
          <p:cNvPr id="13" name="Picture 12">
            <a:extLst>
              <a:ext uri="{FF2B5EF4-FFF2-40B4-BE49-F238E27FC236}">
                <a16:creationId xmlns:a16="http://schemas.microsoft.com/office/drawing/2014/main" id="{31A9058D-B769-AF8E-E517-9F7E39FD615D}"/>
              </a:ext>
            </a:extLst>
          </p:cNvPr>
          <p:cNvPicPr>
            <a:picLocks noChangeAspect="1"/>
          </p:cNvPicPr>
          <p:nvPr/>
        </p:nvPicPr>
        <p:blipFill>
          <a:blip r:embed="rId14"/>
          <a:stretch>
            <a:fillRect/>
          </a:stretch>
        </p:blipFill>
        <p:spPr>
          <a:xfrm>
            <a:off x="9925571" y="3226709"/>
            <a:ext cx="1965682" cy="2904515"/>
          </a:xfrm>
          <a:prstGeom prst="rect">
            <a:avLst/>
          </a:prstGeom>
        </p:spPr>
      </p:pic>
      <p:sp>
        <p:nvSpPr>
          <p:cNvPr id="14" name="TextBox 13">
            <a:extLst>
              <a:ext uri="{FF2B5EF4-FFF2-40B4-BE49-F238E27FC236}">
                <a16:creationId xmlns:a16="http://schemas.microsoft.com/office/drawing/2014/main" id="{A642BC0B-B0D9-91CD-CD2D-3C83A42B4024}"/>
              </a:ext>
            </a:extLst>
          </p:cNvPr>
          <p:cNvSpPr txBox="1"/>
          <p:nvPr/>
        </p:nvSpPr>
        <p:spPr>
          <a:xfrm>
            <a:off x="7344880" y="2683895"/>
            <a:ext cx="4699074" cy="523220"/>
          </a:xfrm>
          <a:prstGeom prst="rect">
            <a:avLst/>
          </a:prstGeom>
          <a:noFill/>
        </p:spPr>
        <p:txBody>
          <a:bodyPr wrap="square" rtlCol="0">
            <a:spAutoFit/>
          </a:bodyPr>
          <a:lstStyle/>
          <a:p>
            <a:r>
              <a:rPr lang="en-US" sz="2800" b="1" i="1" dirty="0"/>
              <a:t> Erwin Baur         Eugen Fischer</a:t>
            </a:r>
            <a:endParaRPr lang="en-IL" sz="2800" b="1" i="1" dirty="0"/>
          </a:p>
        </p:txBody>
      </p:sp>
      <p:sp>
        <p:nvSpPr>
          <p:cNvPr id="18" name="TextBox 17">
            <a:extLst>
              <a:ext uri="{FF2B5EF4-FFF2-40B4-BE49-F238E27FC236}">
                <a16:creationId xmlns:a16="http://schemas.microsoft.com/office/drawing/2014/main" id="{4E454FFD-FCF3-FFBE-9A41-553B4A3A2904}"/>
              </a:ext>
            </a:extLst>
          </p:cNvPr>
          <p:cNvSpPr txBox="1"/>
          <p:nvPr/>
        </p:nvSpPr>
        <p:spPr>
          <a:xfrm>
            <a:off x="9694417" y="6092774"/>
            <a:ext cx="2349537" cy="523220"/>
          </a:xfrm>
          <a:prstGeom prst="rect">
            <a:avLst/>
          </a:prstGeom>
          <a:noFill/>
        </p:spPr>
        <p:txBody>
          <a:bodyPr wrap="square" rtlCol="0">
            <a:spAutoFit/>
          </a:bodyPr>
          <a:lstStyle/>
          <a:p>
            <a:r>
              <a:rPr lang="en-US" sz="2800" b="1" i="1" dirty="0"/>
              <a:t> Hans Günther</a:t>
            </a:r>
            <a:endParaRPr lang="en-IL" sz="2800" b="1" i="1" dirty="0"/>
          </a:p>
        </p:txBody>
      </p:sp>
    </p:spTree>
    <p:extLst>
      <p:ext uri="{BB962C8B-B14F-4D97-AF65-F5344CB8AC3E}">
        <p14:creationId xmlns:p14="http://schemas.microsoft.com/office/powerpoint/2010/main" val="80558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CD53-E9BF-4FF4-EBC5-C9A706F29951}"/>
              </a:ext>
            </a:extLst>
          </p:cNvPr>
          <p:cNvSpPr>
            <a:spLocks noGrp="1"/>
          </p:cNvSpPr>
          <p:nvPr>
            <p:ph type="title"/>
          </p:nvPr>
        </p:nvSpPr>
        <p:spPr>
          <a:xfrm>
            <a:off x="4409440" y="0"/>
            <a:ext cx="2722880" cy="731837"/>
          </a:xfrm>
        </p:spPr>
        <p:txBody>
          <a:bodyPr>
            <a:normAutofit/>
          </a:bodyPr>
          <a:lstStyle/>
          <a:p>
            <a:pPr algn="ctr"/>
            <a:r>
              <a:rPr lang="en-US" sz="3600" b="1" i="1" dirty="0">
                <a:latin typeface="+mn-lt"/>
              </a:rPr>
              <a:t>Adolph Hitler</a:t>
            </a:r>
            <a:endParaRPr lang="en-IL" sz="3600" b="1" i="1" dirty="0">
              <a:latin typeface="+mn-lt"/>
            </a:endParaRPr>
          </a:p>
        </p:txBody>
      </p:sp>
      <p:sp>
        <p:nvSpPr>
          <p:cNvPr id="3" name="Content Placeholder 2">
            <a:extLst>
              <a:ext uri="{FF2B5EF4-FFF2-40B4-BE49-F238E27FC236}">
                <a16:creationId xmlns:a16="http://schemas.microsoft.com/office/drawing/2014/main" id="{CF47E4C6-79C8-1D41-6721-9D39062019EE}"/>
              </a:ext>
            </a:extLst>
          </p:cNvPr>
          <p:cNvSpPr>
            <a:spLocks noGrp="1"/>
          </p:cNvSpPr>
          <p:nvPr>
            <p:ph idx="1"/>
          </p:nvPr>
        </p:nvSpPr>
        <p:spPr>
          <a:xfrm>
            <a:off x="0" y="594831"/>
            <a:ext cx="12192000" cy="2488004"/>
          </a:xfrm>
        </p:spPr>
        <p:txBody>
          <a:bodyPr>
            <a:noAutofit/>
          </a:bodyPr>
          <a:lstStyle/>
          <a:p>
            <a:r>
              <a:rPr lang="en-US" sz="3200" b="1" dirty="0"/>
              <a:t>Hitler was born April 20, 1889 in </a:t>
            </a:r>
            <a:r>
              <a:rPr lang="en-US" sz="3200" b="1" dirty="0">
                <a:hlinkClick r:id="rId3"/>
              </a:rPr>
              <a:t>Braunau am Inn, Austria </a:t>
            </a:r>
            <a:r>
              <a:rPr lang="en-US" sz="3200" b="1" dirty="0"/>
              <a:t>&amp; baptized. </a:t>
            </a:r>
          </a:p>
          <a:p>
            <a:r>
              <a:rPr lang="en-US" sz="3200" b="1" dirty="0"/>
              <a:t>His father, </a:t>
            </a:r>
            <a:r>
              <a:rPr lang="en-US" sz="3200" b="1" dirty="0">
                <a:hlinkClick r:id="rId4"/>
              </a:rPr>
              <a:t>Alois Hitler</a:t>
            </a:r>
            <a:r>
              <a:rPr lang="en-US" sz="3200" b="1" dirty="0"/>
              <a:t> 1837 ‑ 1903, son of Maria Anna &amp; Alois Schickelgruber, changed his family name to Hitler.</a:t>
            </a:r>
          </a:p>
          <a:p>
            <a:r>
              <a:rPr lang="en-US" sz="3200" b="1" dirty="0"/>
              <a:t>His mother </a:t>
            </a:r>
            <a:r>
              <a:rPr lang="en-US" sz="3200" b="1" dirty="0">
                <a:hlinkClick r:id="rId5"/>
              </a:rPr>
              <a:t>Klara</a:t>
            </a:r>
            <a:r>
              <a:rPr lang="en-US" sz="3200" b="1" dirty="0"/>
              <a:t> (1860 ‑ 1907) became a servant at the home of Alois, her relative. Consanguinity is not excluded.</a:t>
            </a:r>
            <a:endParaRPr lang="en-IL" sz="3200" b="1" dirty="0"/>
          </a:p>
        </p:txBody>
      </p:sp>
      <p:sp>
        <p:nvSpPr>
          <p:cNvPr id="8" name="TextBox 7">
            <a:extLst>
              <a:ext uri="{FF2B5EF4-FFF2-40B4-BE49-F238E27FC236}">
                <a16:creationId xmlns:a16="http://schemas.microsoft.com/office/drawing/2014/main" id="{12364463-57CC-C6A7-4725-B936748BF35D}"/>
              </a:ext>
            </a:extLst>
          </p:cNvPr>
          <p:cNvSpPr txBox="1"/>
          <p:nvPr/>
        </p:nvSpPr>
        <p:spPr>
          <a:xfrm>
            <a:off x="2768517" y="6200413"/>
            <a:ext cx="6408712" cy="523220"/>
          </a:xfrm>
          <a:prstGeom prst="rect">
            <a:avLst/>
          </a:prstGeom>
          <a:noFill/>
        </p:spPr>
        <p:txBody>
          <a:bodyPr wrap="square" rtlCol="0">
            <a:spAutoFit/>
          </a:bodyPr>
          <a:lstStyle/>
          <a:p>
            <a:pPr algn="ctr"/>
            <a:r>
              <a:rPr lang="en-US" sz="2800" i="1" dirty="0"/>
              <a:t>Alois                                                Klara</a:t>
            </a:r>
            <a:endParaRPr lang="en-IL" sz="2800" i="1" dirty="0"/>
          </a:p>
        </p:txBody>
      </p:sp>
      <p:pic>
        <p:nvPicPr>
          <p:cNvPr id="6" name="Picture 5">
            <a:extLst>
              <a:ext uri="{FF2B5EF4-FFF2-40B4-BE49-F238E27FC236}">
                <a16:creationId xmlns:a16="http://schemas.microsoft.com/office/drawing/2014/main" id="{D2ED2D45-0E51-8A8E-7D74-2440E23F89B5}"/>
              </a:ext>
            </a:extLst>
          </p:cNvPr>
          <p:cNvPicPr>
            <a:picLocks noChangeAspect="1"/>
          </p:cNvPicPr>
          <p:nvPr/>
        </p:nvPicPr>
        <p:blipFill>
          <a:blip r:embed="rId6"/>
          <a:stretch>
            <a:fillRect/>
          </a:stretch>
        </p:blipFill>
        <p:spPr>
          <a:xfrm>
            <a:off x="2565471" y="3163631"/>
            <a:ext cx="2285826" cy="3014152"/>
          </a:xfrm>
          <a:prstGeom prst="rect">
            <a:avLst/>
          </a:prstGeom>
        </p:spPr>
      </p:pic>
      <p:pic>
        <p:nvPicPr>
          <p:cNvPr id="10" name="Picture 9">
            <a:extLst>
              <a:ext uri="{FF2B5EF4-FFF2-40B4-BE49-F238E27FC236}">
                <a16:creationId xmlns:a16="http://schemas.microsoft.com/office/drawing/2014/main" id="{0E0C41DE-3BA7-E763-04D6-448027241EC5}"/>
              </a:ext>
            </a:extLst>
          </p:cNvPr>
          <p:cNvPicPr>
            <a:picLocks noChangeAspect="1"/>
          </p:cNvPicPr>
          <p:nvPr/>
        </p:nvPicPr>
        <p:blipFill>
          <a:blip r:embed="rId7"/>
          <a:stretch>
            <a:fillRect/>
          </a:stretch>
        </p:blipFill>
        <p:spPr>
          <a:xfrm>
            <a:off x="7094449" y="3206326"/>
            <a:ext cx="2212635" cy="3014152"/>
          </a:xfrm>
          <a:prstGeom prst="rect">
            <a:avLst/>
          </a:prstGeom>
        </p:spPr>
      </p:pic>
    </p:spTree>
    <p:extLst>
      <p:ext uri="{BB962C8B-B14F-4D97-AF65-F5344CB8AC3E}">
        <p14:creationId xmlns:p14="http://schemas.microsoft.com/office/powerpoint/2010/main" val="2604023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B1A945-D53E-0B44-2E58-610DAFB01D65}"/>
              </a:ext>
            </a:extLst>
          </p:cNvPr>
          <p:cNvSpPr>
            <a:spLocks noGrp="1"/>
          </p:cNvSpPr>
          <p:nvPr>
            <p:ph idx="1"/>
          </p:nvPr>
        </p:nvSpPr>
        <p:spPr>
          <a:xfrm>
            <a:off x="0" y="274319"/>
            <a:ext cx="12192000" cy="6568361"/>
          </a:xfrm>
        </p:spPr>
        <p:txBody>
          <a:bodyPr>
            <a:normAutofit/>
          </a:bodyPr>
          <a:lstStyle/>
          <a:p>
            <a:r>
              <a:rPr lang="en-US" sz="3200" b="1" dirty="0"/>
              <a:t>In 1898 the Hitler family moved to Linz, capital of Austria.</a:t>
            </a:r>
          </a:p>
          <a:p>
            <a:r>
              <a:rPr lang="en-US" sz="3200" b="1" dirty="0"/>
              <a:t>In Vienna, Hitler was influenced by the German racist nationalism of </a:t>
            </a:r>
            <a:r>
              <a:rPr lang="en-US" sz="3200" b="1" dirty="0">
                <a:hlinkClick r:id="rId2"/>
              </a:rPr>
              <a:t>Georg von Schönerer</a:t>
            </a:r>
            <a:r>
              <a:rPr lang="en-US" sz="3200" b="1" dirty="0"/>
              <a:t> &amp; </a:t>
            </a:r>
            <a:r>
              <a:rPr lang="en-US" sz="3200" b="1" dirty="0">
                <a:hlinkClick r:id="rId3"/>
              </a:rPr>
              <a:t>Karl Lueger</a:t>
            </a:r>
            <a:r>
              <a:rPr lang="en-US" sz="3200" b="1" dirty="0"/>
              <a:t>.</a:t>
            </a:r>
          </a:p>
          <a:p>
            <a:r>
              <a:rPr lang="en-US" sz="3200" b="1" dirty="0"/>
              <a:t>At age 25, Adolph was assigned to the 16th Bavarian Reserve Infantry Regiment, sent to Belgium, and wounded in the </a:t>
            </a:r>
            <a:r>
              <a:rPr lang="en-US" sz="3200" b="1" dirty="0">
                <a:hlinkClick r:id="rId4"/>
              </a:rPr>
              <a:t>First Battle of Ypres</a:t>
            </a:r>
            <a:r>
              <a:rPr lang="en-US" sz="3200" b="1" dirty="0"/>
              <a:t>. </a:t>
            </a:r>
          </a:p>
          <a:p>
            <a:r>
              <a:rPr lang="en-US" sz="3200" b="1" dirty="0"/>
              <a:t>In September 1919, he joined the </a:t>
            </a:r>
            <a:r>
              <a:rPr lang="en-US" sz="3200" b="1" dirty="0">
                <a:hlinkClick r:id="rId5"/>
              </a:rPr>
              <a:t>German Workers' Party</a:t>
            </a:r>
            <a:r>
              <a:rPr lang="en-US" sz="3200" b="1" dirty="0"/>
              <a:t> which became the </a:t>
            </a:r>
            <a:r>
              <a:rPr lang="en-US" sz="3200" b="1" dirty="0">
                <a:hlinkClick r:id="rId6"/>
              </a:rPr>
              <a:t>National Socialist Party</a:t>
            </a:r>
            <a:r>
              <a:rPr lang="en-US" sz="3200" b="1" dirty="0"/>
              <a:t>. </a:t>
            </a:r>
          </a:p>
          <a:p>
            <a:r>
              <a:rPr lang="en-US" sz="3200" b="1" dirty="0"/>
              <a:t>In March 1920, he participated in the failed </a:t>
            </a:r>
            <a:r>
              <a:rPr lang="en-US" sz="3200" b="1" dirty="0">
                <a:hlinkClick r:id="rId7"/>
              </a:rPr>
              <a:t>Kapp Putsch</a:t>
            </a:r>
            <a:r>
              <a:rPr lang="en-US" sz="3200" b="1" dirty="0"/>
              <a:t>.</a:t>
            </a:r>
          </a:p>
          <a:p>
            <a:r>
              <a:rPr lang="en-US" sz="3200" b="1" dirty="0"/>
              <a:t>He was in the 1923 </a:t>
            </a:r>
            <a:r>
              <a:rPr lang="en-US" sz="3200" b="1" dirty="0">
                <a:hlinkClick r:id="rId8"/>
              </a:rPr>
              <a:t>Beer Hall Putsch</a:t>
            </a:r>
            <a:r>
              <a:rPr lang="en-US" sz="3200" b="1" dirty="0"/>
              <a:t>, got arrested, tried for treason, sentenced to 5 years in </a:t>
            </a:r>
            <a:r>
              <a:rPr lang="en-US" sz="3200" b="1" dirty="0">
                <a:hlinkClick r:id="rId9"/>
              </a:rPr>
              <a:t>Landsberg prison</a:t>
            </a:r>
            <a:r>
              <a:rPr lang="en-US" sz="3200" b="1" dirty="0"/>
              <a:t>, &amp; released after 9 months. </a:t>
            </a:r>
          </a:p>
          <a:p>
            <a:r>
              <a:rPr lang="en-US" sz="3200" b="1" dirty="0"/>
              <a:t>He dictated the 1st volume of </a:t>
            </a:r>
            <a:r>
              <a:rPr lang="en-US" sz="3200" b="1" i="1" dirty="0">
                <a:hlinkClick r:id="rId10"/>
              </a:rPr>
              <a:t>Mein Kampf </a:t>
            </a:r>
            <a:r>
              <a:rPr lang="en-US" sz="3200" b="1" dirty="0"/>
              <a:t>during this imprisonment. </a:t>
            </a:r>
          </a:p>
          <a:p>
            <a:endParaRPr lang="en-IL" b="1" dirty="0"/>
          </a:p>
        </p:txBody>
      </p:sp>
    </p:spTree>
    <p:extLst>
      <p:ext uri="{BB962C8B-B14F-4D97-AF65-F5344CB8AC3E}">
        <p14:creationId xmlns:p14="http://schemas.microsoft.com/office/powerpoint/2010/main" val="2362320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6E7-2387-E602-D797-23147899E970}"/>
              </a:ext>
            </a:extLst>
          </p:cNvPr>
          <p:cNvSpPr>
            <a:spLocks noGrp="1"/>
          </p:cNvSpPr>
          <p:nvPr>
            <p:ph type="title"/>
          </p:nvPr>
        </p:nvSpPr>
        <p:spPr>
          <a:xfrm>
            <a:off x="1657350" y="0"/>
            <a:ext cx="8566501" cy="548680"/>
          </a:xfrm>
        </p:spPr>
        <p:txBody>
          <a:bodyPr>
            <a:noAutofit/>
          </a:bodyPr>
          <a:lstStyle/>
          <a:p>
            <a:pPr algn="ctr"/>
            <a:r>
              <a:rPr lang="en-US" sz="3600" b="1" i="1" dirty="0">
                <a:latin typeface="+mn-lt"/>
              </a:rPr>
              <a:t>Mein Kampf</a:t>
            </a:r>
            <a:endParaRPr lang="en-IL" sz="3600" b="1" i="1" dirty="0">
              <a:latin typeface="+mn-lt"/>
            </a:endParaRPr>
          </a:p>
        </p:txBody>
      </p:sp>
      <p:sp>
        <p:nvSpPr>
          <p:cNvPr id="3" name="Content Placeholder 2">
            <a:extLst>
              <a:ext uri="{FF2B5EF4-FFF2-40B4-BE49-F238E27FC236}">
                <a16:creationId xmlns:a16="http://schemas.microsoft.com/office/drawing/2014/main" id="{631E0E7A-7008-E127-0447-7E65B74D4CFE}"/>
              </a:ext>
            </a:extLst>
          </p:cNvPr>
          <p:cNvSpPr>
            <a:spLocks noGrp="1"/>
          </p:cNvSpPr>
          <p:nvPr>
            <p:ph idx="1"/>
          </p:nvPr>
        </p:nvSpPr>
        <p:spPr>
          <a:xfrm>
            <a:off x="0" y="561152"/>
            <a:ext cx="12192000" cy="6296848"/>
          </a:xfrm>
        </p:spPr>
        <p:txBody>
          <a:bodyPr/>
          <a:lstStyle/>
          <a:p>
            <a:pPr marL="0" indent="0">
              <a:buNone/>
            </a:pPr>
            <a:r>
              <a:rPr lang="en-US" sz="3200" b="1" i="1" dirty="0"/>
              <a:t>Mein Kampf</a:t>
            </a:r>
            <a:r>
              <a:rPr lang="en-US" sz="3200" b="1" dirty="0"/>
              <a:t>  invented an explanation for the loss of the 1st World War: Jews. It transformed a lie into a truth accepted by most Germans and many others, who then committed themselves to solving an economic and social disaster by eradicating Jews. This book established the foundation for the industrialization of murder, the Holocaust.</a:t>
            </a:r>
          </a:p>
          <a:p>
            <a:pPr marL="0" indent="0">
              <a:buNone/>
            </a:pPr>
            <a:endParaRPr lang="en-IL" dirty="0"/>
          </a:p>
        </p:txBody>
      </p:sp>
      <p:sp>
        <p:nvSpPr>
          <p:cNvPr id="5" name="TextBox 4">
            <a:extLst>
              <a:ext uri="{FF2B5EF4-FFF2-40B4-BE49-F238E27FC236}">
                <a16:creationId xmlns:a16="http://schemas.microsoft.com/office/drawing/2014/main" id="{B4CF4E68-A565-5A21-2ED8-6B41211BF029}"/>
              </a:ext>
            </a:extLst>
          </p:cNvPr>
          <p:cNvSpPr txBox="1"/>
          <p:nvPr/>
        </p:nvSpPr>
        <p:spPr>
          <a:xfrm>
            <a:off x="6485447" y="6027003"/>
            <a:ext cx="3960440" cy="830997"/>
          </a:xfrm>
          <a:prstGeom prst="rect">
            <a:avLst/>
          </a:prstGeom>
          <a:noFill/>
        </p:spPr>
        <p:txBody>
          <a:bodyPr wrap="square" rtlCol="0">
            <a:spAutoFit/>
          </a:bodyPr>
          <a:lstStyle/>
          <a:p>
            <a:pPr algn="ctr"/>
            <a:r>
              <a:rPr lang="en-US" sz="2400" i="1" dirty="0"/>
              <a:t>Mein Kampf title page </a:t>
            </a:r>
            <a:br>
              <a:rPr lang="en-US" sz="2400" i="1" dirty="0"/>
            </a:br>
            <a:r>
              <a:rPr lang="en-US" sz="2400" i="1" dirty="0"/>
              <a:t>Diego Cavichiolli Carbone</a:t>
            </a:r>
            <a:endParaRPr lang="en-IL" sz="2400" i="1" dirty="0"/>
          </a:p>
        </p:txBody>
      </p:sp>
      <p:sp>
        <p:nvSpPr>
          <p:cNvPr id="7" name="TextBox 6">
            <a:extLst>
              <a:ext uri="{FF2B5EF4-FFF2-40B4-BE49-F238E27FC236}">
                <a16:creationId xmlns:a16="http://schemas.microsoft.com/office/drawing/2014/main" id="{5DD4781E-56EF-1C5E-693E-66D72C94A955}"/>
              </a:ext>
            </a:extLst>
          </p:cNvPr>
          <p:cNvSpPr txBox="1"/>
          <p:nvPr/>
        </p:nvSpPr>
        <p:spPr>
          <a:xfrm>
            <a:off x="1994252" y="6111964"/>
            <a:ext cx="3712303" cy="461665"/>
          </a:xfrm>
          <a:prstGeom prst="rect">
            <a:avLst/>
          </a:prstGeom>
          <a:noFill/>
        </p:spPr>
        <p:txBody>
          <a:bodyPr wrap="square" rtlCol="0">
            <a:spAutoFit/>
          </a:bodyPr>
          <a:lstStyle/>
          <a:p>
            <a:pPr algn="ctr"/>
            <a:r>
              <a:rPr lang="en-US" sz="2400" i="1" dirty="0"/>
              <a:t>1926-1928 dust jacket</a:t>
            </a:r>
            <a:endParaRPr lang="en-IL" sz="2400" i="1" dirty="0"/>
          </a:p>
        </p:txBody>
      </p:sp>
      <p:pic>
        <p:nvPicPr>
          <p:cNvPr id="6" name="Picture 5">
            <a:extLst>
              <a:ext uri="{FF2B5EF4-FFF2-40B4-BE49-F238E27FC236}">
                <a16:creationId xmlns:a16="http://schemas.microsoft.com/office/drawing/2014/main" id="{B4462C3D-4611-3E7E-95E4-1723FAB579EE}"/>
              </a:ext>
            </a:extLst>
          </p:cNvPr>
          <p:cNvPicPr>
            <a:picLocks noChangeAspect="1"/>
          </p:cNvPicPr>
          <p:nvPr/>
        </p:nvPicPr>
        <p:blipFill>
          <a:blip r:embed="rId2"/>
          <a:stretch>
            <a:fillRect/>
          </a:stretch>
        </p:blipFill>
        <p:spPr>
          <a:xfrm>
            <a:off x="2495599" y="3051473"/>
            <a:ext cx="2683133" cy="2892752"/>
          </a:xfrm>
          <a:prstGeom prst="rect">
            <a:avLst/>
          </a:prstGeom>
        </p:spPr>
      </p:pic>
      <p:pic>
        <p:nvPicPr>
          <p:cNvPr id="10" name="Picture 9">
            <a:extLst>
              <a:ext uri="{FF2B5EF4-FFF2-40B4-BE49-F238E27FC236}">
                <a16:creationId xmlns:a16="http://schemas.microsoft.com/office/drawing/2014/main" id="{7DA2E954-7A14-2201-87DE-AEB15BA99559}"/>
              </a:ext>
            </a:extLst>
          </p:cNvPr>
          <p:cNvPicPr>
            <a:picLocks noChangeAspect="1"/>
          </p:cNvPicPr>
          <p:nvPr/>
        </p:nvPicPr>
        <p:blipFill>
          <a:blip r:embed="rId3"/>
          <a:stretch>
            <a:fillRect/>
          </a:stretch>
        </p:blipFill>
        <p:spPr>
          <a:xfrm>
            <a:off x="6150331" y="3054658"/>
            <a:ext cx="4190406" cy="2889567"/>
          </a:xfrm>
          <a:prstGeom prst="rect">
            <a:avLst/>
          </a:prstGeom>
        </p:spPr>
      </p:pic>
    </p:spTree>
    <p:extLst>
      <p:ext uri="{BB962C8B-B14F-4D97-AF65-F5344CB8AC3E}">
        <p14:creationId xmlns:p14="http://schemas.microsoft.com/office/powerpoint/2010/main" val="2437818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D2605-57C0-6B41-C9AE-15FDF9727D63}"/>
              </a:ext>
            </a:extLst>
          </p:cNvPr>
          <p:cNvSpPr>
            <a:spLocks noGrp="1"/>
          </p:cNvSpPr>
          <p:nvPr>
            <p:ph type="title"/>
          </p:nvPr>
        </p:nvSpPr>
        <p:spPr>
          <a:xfrm>
            <a:off x="1186962" y="-49087"/>
            <a:ext cx="9785838" cy="731836"/>
          </a:xfrm>
        </p:spPr>
        <p:txBody>
          <a:bodyPr>
            <a:normAutofit/>
          </a:bodyPr>
          <a:lstStyle/>
          <a:p>
            <a:pPr algn="ctr"/>
            <a:r>
              <a:rPr lang="en-US" sz="3600" b="1" i="1" dirty="0">
                <a:latin typeface="+mn-lt"/>
              </a:rPr>
              <a:t>Holocaust pillar #1: Dehumanizing the victim</a:t>
            </a:r>
            <a:endParaRPr lang="en-IL" sz="3600" b="1" i="1" dirty="0">
              <a:latin typeface="+mn-lt"/>
            </a:endParaRPr>
          </a:p>
        </p:txBody>
      </p:sp>
      <p:sp>
        <p:nvSpPr>
          <p:cNvPr id="3" name="Content Placeholder 2">
            <a:extLst>
              <a:ext uri="{FF2B5EF4-FFF2-40B4-BE49-F238E27FC236}">
                <a16:creationId xmlns:a16="http://schemas.microsoft.com/office/drawing/2014/main" id="{78BDB1B7-4221-B1EC-C5F4-B3E39B0270EE}"/>
              </a:ext>
            </a:extLst>
          </p:cNvPr>
          <p:cNvSpPr>
            <a:spLocks noGrp="1"/>
          </p:cNvSpPr>
          <p:nvPr>
            <p:ph idx="1"/>
          </p:nvPr>
        </p:nvSpPr>
        <p:spPr>
          <a:xfrm>
            <a:off x="0" y="731837"/>
            <a:ext cx="12192000" cy="5094197"/>
          </a:xfrm>
        </p:spPr>
        <p:txBody>
          <a:bodyPr>
            <a:normAutofit/>
          </a:bodyPr>
          <a:lstStyle/>
          <a:p>
            <a:r>
              <a:rPr lang="en-US" sz="3200" b="1" dirty="0"/>
              <a:t>General </a:t>
            </a:r>
            <a:r>
              <a:rPr lang="en-US" sz="3200" b="1" dirty="0">
                <a:hlinkClick r:id="rId3"/>
              </a:rPr>
              <a:t>Erich von dem Bach-Zelewski</a:t>
            </a:r>
            <a:r>
              <a:rPr lang="en-US" sz="3200" b="1" dirty="0"/>
              <a:t> </a:t>
            </a:r>
            <a:br>
              <a:rPr lang="en-US" sz="3200" b="1" dirty="0"/>
            </a:br>
            <a:r>
              <a:rPr lang="en-US" sz="3200" b="1" dirty="0"/>
              <a:t>testified at Nuremberg: “Incessant </a:t>
            </a:r>
            <a:br>
              <a:rPr lang="en-US" sz="3200" b="1" dirty="0"/>
            </a:br>
            <a:r>
              <a:rPr lang="en-US" sz="3200" b="1" dirty="0"/>
              <a:t>preaching that Jews are subhuman </a:t>
            </a:r>
            <a:br>
              <a:rPr lang="en-US" sz="3200" b="1" dirty="0"/>
            </a:br>
            <a:r>
              <a:rPr lang="en-US" sz="3200" b="1" dirty="0"/>
              <a:t>resulted in killing millions of these </a:t>
            </a:r>
            <a:br>
              <a:rPr lang="en-US" sz="3200" b="1" dirty="0"/>
            </a:br>
            <a:r>
              <a:rPr lang="en-US" sz="3200" b="1" dirty="0"/>
              <a:t>human beings. From </a:t>
            </a:r>
            <a:r>
              <a:rPr lang="en-US" sz="3200" b="1" i="1" dirty="0"/>
              <a:t>Mein Kampf</a:t>
            </a:r>
            <a:r>
              <a:rPr lang="en-US" sz="3200" b="1" dirty="0"/>
              <a:t>, </a:t>
            </a:r>
            <a:br>
              <a:rPr lang="en-US" sz="3200" b="1" dirty="0"/>
            </a:br>
            <a:r>
              <a:rPr lang="en-US" sz="3200" b="1" dirty="0"/>
              <a:t>the road led directly to Auschwitz </a:t>
            </a:r>
            <a:br>
              <a:rPr lang="en-US" sz="3200" b="1" dirty="0"/>
            </a:br>
            <a:r>
              <a:rPr lang="en-US" sz="3200" b="1" dirty="0"/>
              <a:t>ovens and </a:t>
            </a:r>
            <a:r>
              <a:rPr lang="en-US" sz="3200" b="1" dirty="0">
                <a:hlinkClick r:id="rId4"/>
              </a:rPr>
              <a:t>Majdanek</a:t>
            </a:r>
            <a:r>
              <a:rPr lang="en-US" sz="3200" b="1" dirty="0"/>
              <a:t> gas chambers.“</a:t>
            </a:r>
          </a:p>
          <a:p>
            <a:endParaRPr lang="en-US" b="1" dirty="0"/>
          </a:p>
          <a:p>
            <a:endParaRPr lang="en-US" sz="800" b="1" dirty="0"/>
          </a:p>
          <a:p>
            <a:r>
              <a:rPr lang="en-US" sz="3200" b="1" dirty="0"/>
              <a:t>Nazi Jew-hatred reached an intensity that triggers human-beast  reversal, which led to the industrial extermination of Jews. </a:t>
            </a:r>
            <a:endParaRPr lang="en-IL" sz="3200" b="1" dirty="0"/>
          </a:p>
        </p:txBody>
      </p:sp>
      <p:sp>
        <p:nvSpPr>
          <p:cNvPr id="5" name="TextBox 4">
            <a:extLst>
              <a:ext uri="{FF2B5EF4-FFF2-40B4-BE49-F238E27FC236}">
                <a16:creationId xmlns:a16="http://schemas.microsoft.com/office/drawing/2014/main" id="{564E9618-501C-4449-105E-19C0FEE4F6F3}"/>
              </a:ext>
            </a:extLst>
          </p:cNvPr>
          <p:cNvSpPr txBox="1"/>
          <p:nvPr/>
        </p:nvSpPr>
        <p:spPr>
          <a:xfrm>
            <a:off x="6994169" y="3752867"/>
            <a:ext cx="3851920" cy="830997"/>
          </a:xfrm>
          <a:prstGeom prst="rect">
            <a:avLst/>
          </a:prstGeom>
          <a:noFill/>
        </p:spPr>
        <p:txBody>
          <a:bodyPr wrap="square" rtlCol="0">
            <a:spAutoFit/>
          </a:bodyPr>
          <a:lstStyle/>
          <a:p>
            <a:pPr algn="ctr"/>
            <a:r>
              <a:rPr lang="de-DE" sz="2400" i="1" dirty="0"/>
              <a:t>Erich von dem Bach-Zelewski. </a:t>
            </a:r>
          </a:p>
          <a:p>
            <a:pPr algn="ctr"/>
            <a:r>
              <a:rPr lang="de-DE" sz="2400" i="1" dirty="0"/>
              <a:t>German Federal Archives</a:t>
            </a:r>
          </a:p>
        </p:txBody>
      </p:sp>
      <p:pic>
        <p:nvPicPr>
          <p:cNvPr id="6" name="Picture 5">
            <a:extLst>
              <a:ext uri="{FF2B5EF4-FFF2-40B4-BE49-F238E27FC236}">
                <a16:creationId xmlns:a16="http://schemas.microsoft.com/office/drawing/2014/main" id="{4293F8C7-5408-324B-CB92-CEF26745F71B}"/>
              </a:ext>
            </a:extLst>
          </p:cNvPr>
          <p:cNvPicPr>
            <a:picLocks noChangeAspect="1"/>
          </p:cNvPicPr>
          <p:nvPr/>
        </p:nvPicPr>
        <p:blipFill>
          <a:blip r:embed="rId5"/>
          <a:stretch>
            <a:fillRect/>
          </a:stretch>
        </p:blipFill>
        <p:spPr>
          <a:xfrm>
            <a:off x="7824192" y="633661"/>
            <a:ext cx="2191874" cy="3119206"/>
          </a:xfrm>
          <a:prstGeom prst="rect">
            <a:avLst/>
          </a:prstGeom>
        </p:spPr>
      </p:pic>
    </p:spTree>
    <p:extLst>
      <p:ext uri="{BB962C8B-B14F-4D97-AF65-F5344CB8AC3E}">
        <p14:creationId xmlns:p14="http://schemas.microsoft.com/office/powerpoint/2010/main" val="1126980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696" y="4616"/>
            <a:ext cx="8229600" cy="522922"/>
          </a:xfrm>
        </p:spPr>
        <p:txBody>
          <a:bodyPr>
            <a:noAutofit/>
          </a:bodyPr>
          <a:lstStyle/>
          <a:p>
            <a:pPr algn="ctr"/>
            <a:r>
              <a:rPr lang="en-US" sz="3600" b="1" i="1" dirty="0">
                <a:latin typeface="Calibri" panose="020F0502020204030204" pitchFamily="34" charset="0"/>
                <a:ea typeface="Calibri" panose="020F0502020204030204" pitchFamily="34" charset="0"/>
                <a:cs typeface="Calibri" panose="020F0502020204030204" pitchFamily="34" charset="0"/>
              </a:rPr>
              <a:t>Chapter Headings</a:t>
            </a:r>
          </a:p>
        </p:txBody>
      </p:sp>
      <p:sp>
        <p:nvSpPr>
          <p:cNvPr id="3" name="Content Placeholder 2"/>
          <p:cNvSpPr>
            <a:spLocks noGrp="1"/>
          </p:cNvSpPr>
          <p:nvPr>
            <p:ph idx="1"/>
          </p:nvPr>
        </p:nvSpPr>
        <p:spPr>
          <a:xfrm>
            <a:off x="1543700" y="401666"/>
            <a:ext cx="4716016" cy="6525344"/>
          </a:xfrm>
        </p:spPr>
        <p:txBody>
          <a:bodyPr>
            <a:noAutofit/>
          </a:bodyPr>
          <a:lstStyle/>
          <a:p>
            <a:pPr marL="0" indent="0">
              <a:spcBef>
                <a:spcPts val="600"/>
              </a:spcBef>
              <a:buNone/>
            </a:pPr>
            <a:r>
              <a:rPr lang="en-US" b="1" dirty="0"/>
              <a:t>Concepts</a:t>
            </a:r>
            <a:br>
              <a:rPr lang="en-US" b="1" dirty="0"/>
            </a:br>
            <a:r>
              <a:rPr lang="en-US" b="1" dirty="0"/>
              <a:t>I:  Holocaust Algorithm</a:t>
            </a:r>
          </a:p>
          <a:p>
            <a:pPr marL="0" indent="0">
              <a:spcBef>
                <a:spcPts val="0"/>
              </a:spcBef>
              <a:buNone/>
              <a:defRPr/>
            </a:pPr>
            <a:r>
              <a:rPr lang="en-US" b="1" dirty="0"/>
              <a:t>    Hyperego of Aryanization</a:t>
            </a:r>
            <a:br>
              <a:rPr lang="en-US" b="1" dirty="0"/>
            </a:br>
            <a:r>
              <a:rPr lang="en-US" b="1" dirty="0"/>
              <a:t>    Demonization of Jews</a:t>
            </a:r>
            <a:br>
              <a:rPr lang="en-US" b="1" dirty="0"/>
            </a:br>
            <a:r>
              <a:rPr lang="en-US" b="1" dirty="0"/>
              <a:t>    Primo Levi</a:t>
            </a:r>
            <a:br>
              <a:rPr lang="en-US" b="1" dirty="0"/>
            </a:br>
            <a:r>
              <a:rPr lang="en-US" b="1" dirty="0"/>
              <a:t>    Man-Beast Reversibility</a:t>
            </a:r>
            <a:br>
              <a:rPr lang="en-US" b="1" dirty="0"/>
            </a:br>
            <a:r>
              <a:rPr lang="en-US" b="1" dirty="0"/>
              <a:t>    Origin of Human Aggression</a:t>
            </a:r>
            <a:br>
              <a:rPr lang="en-US" b="1" dirty="0"/>
            </a:br>
            <a:r>
              <a:rPr lang="en-US" b="1" dirty="0"/>
              <a:t>    Victor of Aveyron</a:t>
            </a:r>
          </a:p>
          <a:p>
            <a:pPr marL="0" indent="0">
              <a:spcBef>
                <a:spcPts val="0"/>
              </a:spcBef>
              <a:buNone/>
              <a:defRPr/>
            </a:pPr>
            <a:r>
              <a:rPr lang="en-US" b="1" dirty="0">
                <a:solidFill>
                  <a:prstClr val="black"/>
                </a:solidFill>
              </a:rPr>
              <a:t>    Kanzi	</a:t>
            </a:r>
          </a:p>
          <a:p>
            <a:pPr marL="0" indent="0">
              <a:spcBef>
                <a:spcPts val="0"/>
              </a:spcBef>
              <a:buNone/>
              <a:defRPr/>
            </a:pPr>
            <a:r>
              <a:rPr lang="en-US" b="1" dirty="0">
                <a:solidFill>
                  <a:prstClr val="black"/>
                </a:solidFill>
              </a:rPr>
              <a:t>    Human Attributes	</a:t>
            </a:r>
          </a:p>
          <a:p>
            <a:pPr marL="0" indent="0">
              <a:spcBef>
                <a:spcPts val="0"/>
              </a:spcBef>
              <a:buNone/>
              <a:defRPr/>
            </a:pPr>
            <a:r>
              <a:rPr lang="en-US" b="1" dirty="0">
                <a:solidFill>
                  <a:prstClr val="black"/>
                </a:solidFill>
              </a:rPr>
              <a:t>    Holocaust Essence</a:t>
            </a:r>
            <a:r>
              <a:rPr lang="en-US" b="1" dirty="0"/>
              <a:t>	</a:t>
            </a:r>
          </a:p>
          <a:p>
            <a:pPr marL="0" indent="0">
              <a:spcBef>
                <a:spcPts val="0"/>
              </a:spcBef>
              <a:buNone/>
              <a:defRPr/>
            </a:pPr>
            <a:r>
              <a:rPr lang="en-US" b="1" dirty="0">
                <a:solidFill>
                  <a:prstClr val="black"/>
                </a:solidFill>
              </a:rPr>
              <a:t>II: Holocaust Phenomena</a:t>
            </a:r>
          </a:p>
          <a:p>
            <a:pPr marL="0" indent="0">
              <a:spcBef>
                <a:spcPts val="600"/>
              </a:spcBef>
              <a:buNone/>
              <a:defRPr/>
            </a:pPr>
            <a:r>
              <a:rPr lang="en-US" b="1" dirty="0">
                <a:solidFill>
                  <a:prstClr val="black"/>
                </a:solidFill>
              </a:rPr>
              <a:t>    Number of killers	</a:t>
            </a:r>
          </a:p>
          <a:p>
            <a:pPr marL="0" indent="0">
              <a:lnSpc>
                <a:spcPct val="100000"/>
              </a:lnSpc>
              <a:spcBef>
                <a:spcPts val="0"/>
              </a:spcBef>
              <a:buNone/>
              <a:defRPr/>
            </a:pPr>
            <a:r>
              <a:rPr lang="en-US" b="1" dirty="0">
                <a:solidFill>
                  <a:prstClr val="black"/>
                </a:solidFill>
              </a:rPr>
              <a:t>    Idea of Extermination	</a:t>
            </a:r>
            <a:br>
              <a:rPr lang="en-US" b="1" dirty="0">
                <a:solidFill>
                  <a:prstClr val="black"/>
                </a:solidFill>
              </a:rPr>
            </a:br>
            <a:r>
              <a:rPr lang="en-US" b="1" dirty="0">
                <a:solidFill>
                  <a:prstClr val="black"/>
                </a:solidFill>
              </a:rPr>
              <a:t>    Mein Kampf </a:t>
            </a:r>
          </a:p>
          <a:p>
            <a:pPr marL="0" indent="0">
              <a:spcBef>
                <a:spcPts val="600"/>
              </a:spcBef>
              <a:buNone/>
              <a:defRPr/>
            </a:pPr>
            <a:endParaRPr lang="en-US" b="1" dirty="0">
              <a:solidFill>
                <a:prstClr val="black"/>
              </a:solidFill>
              <a:latin typeface="Calibri"/>
            </a:endParaRPr>
          </a:p>
          <a:p>
            <a:pPr marL="0" indent="0">
              <a:spcBef>
                <a:spcPts val="600"/>
              </a:spcBef>
              <a:buNone/>
            </a:pPr>
            <a:endParaRPr lang="en-US" b="1" dirty="0"/>
          </a:p>
          <a:p>
            <a:pPr marL="0" indent="0">
              <a:spcBef>
                <a:spcPts val="600"/>
              </a:spcBef>
              <a:buNone/>
            </a:pPr>
            <a:r>
              <a:rPr lang="en-US" b="1" dirty="0"/>
              <a:t>  </a:t>
            </a:r>
          </a:p>
          <a:p>
            <a:pPr marL="0" indent="0">
              <a:spcBef>
                <a:spcPts val="600"/>
              </a:spcBef>
              <a:buNone/>
            </a:pPr>
            <a:endParaRPr lang="en-US" b="1" dirty="0"/>
          </a:p>
        </p:txBody>
      </p:sp>
      <p:sp>
        <p:nvSpPr>
          <p:cNvPr id="4" name="TextBox 3"/>
          <p:cNvSpPr txBox="1"/>
          <p:nvPr/>
        </p:nvSpPr>
        <p:spPr>
          <a:xfrm>
            <a:off x="6220316" y="332657"/>
            <a:ext cx="4427984" cy="6663363"/>
          </a:xfrm>
          <a:prstGeom prst="rect">
            <a:avLst/>
          </a:prstGeom>
          <a:noFill/>
        </p:spPr>
        <p:txBody>
          <a:bodyPr wrap="square" rtlCol="0">
            <a:spAutoFit/>
          </a:bodyPr>
          <a:lstStyle/>
          <a:p>
            <a:pPr>
              <a:defRPr/>
            </a:pPr>
            <a:r>
              <a:rPr lang="en-US" sz="2800" b="1" dirty="0"/>
              <a:t>    </a:t>
            </a:r>
            <a:r>
              <a:rPr lang="en-US" sz="2800" b="1" dirty="0">
                <a:solidFill>
                  <a:prstClr val="black"/>
                </a:solidFill>
                <a:latin typeface="Calibri"/>
              </a:rPr>
              <a:t>Brain-Drug Interactions</a:t>
            </a:r>
          </a:p>
          <a:p>
            <a:pPr>
              <a:spcBef>
                <a:spcPts val="600"/>
              </a:spcBef>
              <a:defRPr/>
            </a:pPr>
            <a:r>
              <a:rPr lang="en-US" sz="2800" b="1" dirty="0">
                <a:solidFill>
                  <a:prstClr val="black"/>
                </a:solidFill>
                <a:latin typeface="Calibri"/>
              </a:rPr>
              <a:t>    Extermination Camps</a:t>
            </a:r>
          </a:p>
          <a:p>
            <a:pPr>
              <a:spcBef>
                <a:spcPts val="600"/>
              </a:spcBef>
              <a:defRPr/>
            </a:pPr>
            <a:r>
              <a:rPr lang="en-US" sz="2800" b="1" dirty="0">
                <a:solidFill>
                  <a:prstClr val="black"/>
                </a:solidFill>
                <a:latin typeface="Calibri"/>
              </a:rPr>
              <a:t>    Euthanasia</a:t>
            </a:r>
            <a:br>
              <a:rPr lang="en-US" sz="2800" b="1" dirty="0">
                <a:solidFill>
                  <a:prstClr val="black"/>
                </a:solidFill>
                <a:latin typeface="Calibri"/>
              </a:rPr>
            </a:br>
            <a:r>
              <a:rPr lang="en-US" sz="2800" b="1" dirty="0">
                <a:solidFill>
                  <a:prstClr val="black"/>
                </a:solidFill>
                <a:latin typeface="Calibri"/>
              </a:rPr>
              <a:t>    Jewish</a:t>
            </a:r>
            <a:r>
              <a:rPr lang="en-US" sz="2000" b="1" dirty="0">
                <a:solidFill>
                  <a:prstClr val="black"/>
                </a:solidFill>
                <a:latin typeface="Calibri"/>
              </a:rPr>
              <a:t> </a:t>
            </a:r>
            <a:r>
              <a:rPr lang="en-US" sz="2800" b="1" dirty="0">
                <a:solidFill>
                  <a:prstClr val="black"/>
                </a:solidFill>
                <a:latin typeface="Calibri"/>
              </a:rPr>
              <a:t>Councils/Judenrats</a:t>
            </a:r>
            <a:br>
              <a:rPr lang="en-US" sz="2800" b="1" dirty="0">
                <a:solidFill>
                  <a:prstClr val="black"/>
                </a:solidFill>
                <a:latin typeface="Calibri"/>
              </a:rPr>
            </a:br>
            <a:r>
              <a:rPr lang="en-US" sz="2800" b="1" dirty="0">
                <a:solidFill>
                  <a:prstClr val="black"/>
                </a:solidFill>
                <a:latin typeface="Calibri"/>
              </a:rPr>
              <a:t>    Treblinka Extermination</a:t>
            </a:r>
            <a:br>
              <a:rPr lang="en-US" sz="2800" b="1" dirty="0">
                <a:solidFill>
                  <a:prstClr val="black"/>
                </a:solidFill>
                <a:latin typeface="Calibri"/>
              </a:rPr>
            </a:br>
            <a:r>
              <a:rPr lang="en-US" sz="2800" b="1" dirty="0">
                <a:solidFill>
                  <a:prstClr val="black"/>
                </a:solidFill>
                <a:latin typeface="Calibri"/>
              </a:rPr>
              <a:t>    Death Marches</a:t>
            </a:r>
            <a:br>
              <a:rPr lang="en-US" sz="2800" b="1" dirty="0">
                <a:solidFill>
                  <a:prstClr val="black"/>
                </a:solidFill>
                <a:latin typeface="Calibri"/>
              </a:rPr>
            </a:br>
            <a:r>
              <a:rPr lang="en-US" sz="2800" b="1" dirty="0">
                <a:solidFill>
                  <a:prstClr val="black"/>
                </a:solidFill>
                <a:latin typeface="Calibri"/>
              </a:rPr>
              <a:t>    Suicides</a:t>
            </a:r>
            <a:br>
              <a:rPr lang="en-US" sz="2800" b="1" dirty="0">
                <a:solidFill>
                  <a:prstClr val="black"/>
                </a:solidFill>
                <a:latin typeface="Calibri"/>
              </a:rPr>
            </a:br>
            <a:r>
              <a:rPr lang="en-US" sz="2800" b="1" dirty="0">
                <a:solidFill>
                  <a:prstClr val="black"/>
                </a:solidFill>
                <a:latin typeface="Calibri"/>
              </a:rPr>
              <a:t>    Scientific</a:t>
            </a:r>
            <a:r>
              <a:rPr lang="en-US" sz="1000" b="1" dirty="0">
                <a:solidFill>
                  <a:prstClr val="black"/>
                </a:solidFill>
                <a:latin typeface="Calibri"/>
              </a:rPr>
              <a:t> </a:t>
            </a:r>
            <a:r>
              <a:rPr lang="en-US" sz="2800" b="1" dirty="0">
                <a:solidFill>
                  <a:prstClr val="black"/>
                </a:solidFill>
                <a:latin typeface="Calibri"/>
              </a:rPr>
              <a:t>Research</a:t>
            </a:r>
            <a:r>
              <a:rPr lang="en-US" sz="1000" b="1" dirty="0">
                <a:solidFill>
                  <a:prstClr val="black"/>
                </a:solidFill>
                <a:latin typeface="Calibri"/>
              </a:rPr>
              <a:t> </a:t>
            </a:r>
            <a:r>
              <a:rPr lang="en-US" sz="2800" b="1" dirty="0">
                <a:solidFill>
                  <a:prstClr val="black"/>
                </a:solidFill>
                <a:latin typeface="Calibri"/>
              </a:rPr>
              <a:t>Murder</a:t>
            </a:r>
            <a:br>
              <a:rPr lang="en-US" sz="2800" b="1" dirty="0">
                <a:solidFill>
                  <a:prstClr val="black"/>
                </a:solidFill>
                <a:latin typeface="Calibri"/>
              </a:rPr>
            </a:br>
            <a:r>
              <a:rPr lang="en-US" sz="2800" b="1" dirty="0">
                <a:solidFill>
                  <a:prstClr val="black"/>
                </a:solidFill>
                <a:latin typeface="Calibri"/>
              </a:rPr>
              <a:t>    Kapo Phenomenon</a:t>
            </a:r>
          </a:p>
          <a:p>
            <a:pPr>
              <a:spcBef>
                <a:spcPts val="600"/>
              </a:spcBef>
            </a:pPr>
            <a:r>
              <a:rPr lang="en-US" sz="2800" b="1" dirty="0"/>
              <a:t>    Crimes against humanity</a:t>
            </a:r>
          </a:p>
          <a:p>
            <a:pPr>
              <a:spcBef>
                <a:spcPts val="600"/>
              </a:spcBef>
            </a:pPr>
            <a:r>
              <a:rPr lang="en-US" sz="2800" b="1" dirty="0"/>
              <a:t>    Post-Nuremberg Trials	</a:t>
            </a:r>
          </a:p>
          <a:p>
            <a:pPr>
              <a:spcBef>
                <a:spcPts val="600"/>
              </a:spcBef>
            </a:pPr>
            <a:r>
              <a:rPr lang="en-US" sz="2800" b="1" dirty="0"/>
              <a:t>    Ivan Demjanjuk's trials</a:t>
            </a:r>
          </a:p>
          <a:p>
            <a:pPr>
              <a:spcBef>
                <a:spcPts val="600"/>
              </a:spcBef>
            </a:pPr>
            <a:r>
              <a:rPr lang="en-US" sz="2800" b="1" dirty="0"/>
              <a:t>    Philosophical Aspects 	</a:t>
            </a:r>
          </a:p>
          <a:p>
            <a:pPr>
              <a:spcBef>
                <a:spcPts val="600"/>
              </a:spcBef>
            </a:pPr>
            <a:r>
              <a:rPr lang="en-US" sz="2800" b="1" dirty="0"/>
              <a:t>    Criminological Aspects	</a:t>
            </a:r>
          </a:p>
        </p:txBody>
      </p:sp>
    </p:spTree>
    <p:extLst>
      <p:ext uri="{BB962C8B-B14F-4D97-AF65-F5344CB8AC3E}">
        <p14:creationId xmlns:p14="http://schemas.microsoft.com/office/powerpoint/2010/main" val="1309600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CF904-B071-8744-E363-C639F2F18CE0}"/>
              </a:ext>
            </a:extLst>
          </p:cNvPr>
          <p:cNvSpPr>
            <a:spLocks noGrp="1"/>
          </p:cNvSpPr>
          <p:nvPr>
            <p:ph type="title"/>
          </p:nvPr>
        </p:nvSpPr>
        <p:spPr>
          <a:xfrm>
            <a:off x="3804362" y="0"/>
            <a:ext cx="4293158" cy="731837"/>
          </a:xfrm>
        </p:spPr>
        <p:txBody>
          <a:bodyPr>
            <a:normAutofit/>
          </a:bodyPr>
          <a:lstStyle/>
          <a:p>
            <a:r>
              <a:rPr lang="en-US" sz="3600" b="1" i="1" dirty="0">
                <a:latin typeface="+mn-lt"/>
              </a:rPr>
              <a:t>Wannsee Conference</a:t>
            </a:r>
            <a:endParaRPr lang="en-IL" sz="3600" b="1" i="1" dirty="0">
              <a:latin typeface="+mn-lt"/>
            </a:endParaRPr>
          </a:p>
        </p:txBody>
      </p:sp>
      <p:sp>
        <p:nvSpPr>
          <p:cNvPr id="3" name="Content Placeholder 2">
            <a:extLst>
              <a:ext uri="{FF2B5EF4-FFF2-40B4-BE49-F238E27FC236}">
                <a16:creationId xmlns:a16="http://schemas.microsoft.com/office/drawing/2014/main" id="{D3159797-5023-B82C-47ED-7CE96B995C71}"/>
              </a:ext>
            </a:extLst>
          </p:cNvPr>
          <p:cNvSpPr>
            <a:spLocks noGrp="1"/>
          </p:cNvSpPr>
          <p:nvPr>
            <p:ph idx="1"/>
          </p:nvPr>
        </p:nvSpPr>
        <p:spPr>
          <a:xfrm>
            <a:off x="0" y="722358"/>
            <a:ext cx="12192000" cy="6135642"/>
          </a:xfrm>
        </p:spPr>
        <p:txBody>
          <a:bodyPr>
            <a:normAutofit/>
          </a:bodyPr>
          <a:lstStyle/>
          <a:p>
            <a:r>
              <a:rPr lang="en-US" sz="3200" b="1" dirty="0"/>
              <a:t>The </a:t>
            </a:r>
            <a:r>
              <a:rPr lang="en-US" sz="3200" b="1" dirty="0">
                <a:hlinkClick r:id="rId2"/>
              </a:rPr>
              <a:t>Final Solution </a:t>
            </a:r>
            <a:r>
              <a:rPr lang="en-US" sz="3200" b="1" dirty="0"/>
              <a:t>was signed at the January 29, 1942 </a:t>
            </a:r>
            <a:r>
              <a:rPr lang="en-US" sz="3200" b="1" dirty="0">
                <a:hlinkClick r:id="rId3"/>
              </a:rPr>
              <a:t>Wannsee Conf</a:t>
            </a:r>
            <a:r>
              <a:rPr lang="en-US" sz="3200" b="1" dirty="0"/>
              <a:t>. </a:t>
            </a:r>
          </a:p>
          <a:p>
            <a:r>
              <a:rPr lang="en-US" sz="3200" b="1" dirty="0"/>
              <a:t>This villa in a Berlin suburb on the shore of </a:t>
            </a:r>
            <a:r>
              <a:rPr lang="en-US" sz="3200" b="1" dirty="0">
                <a:hlinkClick r:id="rId4"/>
              </a:rPr>
              <a:t>Lake Wannsee </a:t>
            </a:r>
            <a:r>
              <a:rPr lang="en-US" sz="3200" b="1" dirty="0"/>
              <a:t>hosted the </a:t>
            </a:r>
            <a:r>
              <a:rPr lang="en-US" sz="3200" b="1" i="1" dirty="0"/>
              <a:t>Final Solution of the Jews </a:t>
            </a:r>
            <a:r>
              <a:rPr lang="en-US" sz="3200" b="1" dirty="0"/>
              <a:t>conference. </a:t>
            </a:r>
            <a:endParaRPr lang="en-IL" sz="3200" b="1" dirty="0"/>
          </a:p>
        </p:txBody>
      </p:sp>
      <p:sp>
        <p:nvSpPr>
          <p:cNvPr id="5" name="TextBox 4">
            <a:extLst>
              <a:ext uri="{FF2B5EF4-FFF2-40B4-BE49-F238E27FC236}">
                <a16:creationId xmlns:a16="http://schemas.microsoft.com/office/drawing/2014/main" id="{12E461B9-EC38-CC32-5ADC-84A47E2036A9}"/>
              </a:ext>
            </a:extLst>
          </p:cNvPr>
          <p:cNvSpPr txBox="1"/>
          <p:nvPr/>
        </p:nvSpPr>
        <p:spPr>
          <a:xfrm>
            <a:off x="2837384" y="5970578"/>
            <a:ext cx="6517232" cy="523220"/>
          </a:xfrm>
          <a:prstGeom prst="rect">
            <a:avLst/>
          </a:prstGeom>
          <a:noFill/>
        </p:spPr>
        <p:txBody>
          <a:bodyPr wrap="square" rtlCol="0">
            <a:spAutoFit/>
          </a:bodyPr>
          <a:lstStyle/>
          <a:p>
            <a:pPr algn="ctr"/>
            <a:r>
              <a:rPr lang="en-US" sz="2800" i="1"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V</a:t>
            </a:r>
            <a:r>
              <a:rPr lang="ro-RO" sz="2800" i="1"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illa Am Großen</a:t>
            </a:r>
            <a:r>
              <a:rPr lang="ro-RO" sz="2800" i="1" dirty="0">
                <a:solidFill>
                  <a:srgbClr val="383838"/>
                </a:solidFill>
                <a:latin typeface="Calibri" panose="020F0502020204030204" pitchFamily="34" charset="0"/>
                <a:ea typeface="Calibri" panose="020F0502020204030204" pitchFamily="34" charset="0"/>
              </a:rPr>
              <a:t> in Berlin. Photo by </a:t>
            </a:r>
            <a:r>
              <a:rPr lang="ro-RO" sz="2800" i="1"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6"/>
              </a:rPr>
              <a:t>A. Savin</a:t>
            </a:r>
            <a:endParaRPr lang="en-IL" sz="2800" i="1" dirty="0"/>
          </a:p>
        </p:txBody>
      </p:sp>
      <p:pic>
        <p:nvPicPr>
          <p:cNvPr id="7" name="Picture 6">
            <a:extLst>
              <a:ext uri="{FF2B5EF4-FFF2-40B4-BE49-F238E27FC236}">
                <a16:creationId xmlns:a16="http://schemas.microsoft.com/office/drawing/2014/main" id="{5C3E4D9E-053A-7A50-2156-28850FFA9D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1696" y="2331714"/>
            <a:ext cx="7148607" cy="3638864"/>
          </a:xfrm>
          <a:prstGeom prst="rect">
            <a:avLst/>
          </a:prstGeom>
        </p:spPr>
      </p:pic>
    </p:spTree>
    <p:extLst>
      <p:ext uri="{BB962C8B-B14F-4D97-AF65-F5344CB8AC3E}">
        <p14:creationId xmlns:p14="http://schemas.microsoft.com/office/powerpoint/2010/main" val="294734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191B0-A3B8-B299-8D6B-EBA482A4CAF0}"/>
              </a:ext>
            </a:extLst>
          </p:cNvPr>
          <p:cNvSpPr>
            <a:spLocks noGrp="1"/>
          </p:cNvSpPr>
          <p:nvPr>
            <p:ph type="title"/>
          </p:nvPr>
        </p:nvSpPr>
        <p:spPr>
          <a:xfrm>
            <a:off x="1754491" y="0"/>
            <a:ext cx="8121208" cy="738818"/>
          </a:xfrm>
        </p:spPr>
        <p:txBody>
          <a:bodyPr>
            <a:normAutofit fontScale="90000"/>
          </a:bodyPr>
          <a:lstStyle/>
          <a:p>
            <a:r>
              <a:rPr lang="en-US" sz="3600" b="1" i="1" dirty="0">
                <a:latin typeface="+mn-lt"/>
              </a:rPr>
              <a:t>Analyses by William Shirer and Ian Kershaw</a:t>
            </a:r>
            <a:endParaRPr lang="en-IL" sz="3600" b="1" i="1" dirty="0">
              <a:latin typeface="+mn-lt"/>
            </a:endParaRPr>
          </a:p>
        </p:txBody>
      </p:sp>
      <p:sp>
        <p:nvSpPr>
          <p:cNvPr id="3" name="Content Placeholder 2">
            <a:extLst>
              <a:ext uri="{FF2B5EF4-FFF2-40B4-BE49-F238E27FC236}">
                <a16:creationId xmlns:a16="http://schemas.microsoft.com/office/drawing/2014/main" id="{1FC3D0AD-094B-7077-96AA-98A97668FA28}"/>
              </a:ext>
            </a:extLst>
          </p:cNvPr>
          <p:cNvSpPr>
            <a:spLocks noGrp="1"/>
          </p:cNvSpPr>
          <p:nvPr>
            <p:ph idx="1"/>
          </p:nvPr>
        </p:nvSpPr>
        <p:spPr>
          <a:xfrm>
            <a:off x="0" y="738818"/>
            <a:ext cx="12192000" cy="6119182"/>
          </a:xfrm>
        </p:spPr>
        <p:txBody>
          <a:bodyPr>
            <a:normAutofit/>
          </a:bodyPr>
          <a:lstStyle/>
          <a:p>
            <a:r>
              <a:rPr lang="en-US" sz="3200" b="1" dirty="0"/>
              <a:t>In 1960, </a:t>
            </a:r>
            <a:r>
              <a:rPr lang="en-US" sz="3200" b="1" dirty="0">
                <a:hlinkClick r:id="rId2"/>
              </a:rPr>
              <a:t>William L. Shirer</a:t>
            </a:r>
            <a:r>
              <a:rPr lang="en-US" sz="3200" b="1" dirty="0"/>
              <a:t> published </a:t>
            </a:r>
            <a:br>
              <a:rPr lang="en-US" sz="3200" b="1" dirty="0"/>
            </a:br>
            <a:r>
              <a:rPr lang="en-US" sz="3200" b="1" i="1" dirty="0">
                <a:hlinkClick r:id="rId3"/>
              </a:rPr>
              <a:t>The Rise and Fall of the Third Reich</a:t>
            </a:r>
            <a:br>
              <a:rPr lang="en-US" sz="3200" b="1" dirty="0"/>
            </a:br>
            <a:r>
              <a:rPr lang="en-US" sz="3200" b="1" dirty="0"/>
              <a:t>based on propaganda papers of </a:t>
            </a:r>
            <a:r>
              <a:rPr lang="en-US" sz="3200" b="1" dirty="0">
                <a:hlinkClick r:id="rId4"/>
              </a:rPr>
              <a:t>Joseph </a:t>
            </a:r>
            <a:br>
              <a:rPr lang="en-US" sz="3200" b="1" dirty="0">
                <a:hlinkClick r:id="rId4"/>
              </a:rPr>
            </a:br>
            <a:r>
              <a:rPr lang="en-US" sz="3200" b="1" dirty="0">
                <a:hlinkClick r:id="rId4"/>
              </a:rPr>
              <a:t>Goebbels</a:t>
            </a:r>
            <a:r>
              <a:rPr lang="en-US" sz="3200" b="1" dirty="0"/>
              <a:t>, </a:t>
            </a:r>
            <a:r>
              <a:rPr lang="en-US" sz="3200" b="1" dirty="0">
                <a:hlinkClick r:id="rId5"/>
              </a:rPr>
              <a:t>Franz Halder</a:t>
            </a:r>
            <a:r>
              <a:rPr lang="en-US" sz="3200" b="1" dirty="0"/>
              <a:t> and </a:t>
            </a:r>
            <a:r>
              <a:rPr lang="en-US" sz="3200" b="1" dirty="0">
                <a:hlinkClick r:id="rId6"/>
              </a:rPr>
              <a:t>Galeazzo </a:t>
            </a:r>
            <a:br>
              <a:rPr lang="en-US" sz="3200" b="1" dirty="0">
                <a:hlinkClick r:id="rId6"/>
              </a:rPr>
            </a:br>
            <a:r>
              <a:rPr lang="en-US" sz="3200" b="1" dirty="0">
                <a:hlinkClick r:id="rId6"/>
              </a:rPr>
              <a:t>Ciano</a:t>
            </a:r>
            <a:r>
              <a:rPr lang="en-US" sz="3200" b="1" dirty="0"/>
              <a:t>, on Nuremberg trial testimony, </a:t>
            </a:r>
            <a:br>
              <a:rPr lang="en-US" sz="3200" b="1" dirty="0"/>
            </a:br>
            <a:r>
              <a:rPr lang="en-US" sz="3200" b="1" dirty="0"/>
              <a:t>British Foreign Office reports, and </a:t>
            </a:r>
            <a:br>
              <a:rPr lang="en-US" sz="3200" b="1" dirty="0"/>
            </a:br>
            <a:r>
              <a:rPr lang="en-US" sz="3200" b="1" dirty="0"/>
              <a:t>Shirer’s 1934-1940 observations.                             </a:t>
            </a:r>
            <a:r>
              <a:rPr kumimoji="0" lang="en-US" i="1" u="none" strike="noStrike" kern="1200" cap="none" spc="0" normalizeH="0" baseline="0" noProof="0" dirty="0">
                <a:ln>
                  <a:noFill/>
                </a:ln>
                <a:solidFill>
                  <a:prstClr val="black"/>
                </a:solidFill>
                <a:effectLst/>
                <a:uLnTx/>
                <a:uFillTx/>
                <a:latin typeface="Calibri" panose="020F0502020204030204"/>
                <a:ea typeface="+mj-ea"/>
                <a:cs typeface="+mj-cs"/>
              </a:rPr>
              <a:t>William Shirer </a:t>
            </a:r>
            <a:endParaRPr lang="en-US" i="1" dirty="0"/>
          </a:p>
          <a:p>
            <a:r>
              <a:rPr lang="en-US" sz="3200" b="1" dirty="0">
                <a:hlinkClick r:id="rId7"/>
              </a:rPr>
              <a:t>Ian Kershaw</a:t>
            </a:r>
            <a:r>
              <a:rPr lang="en-US" sz="3200" b="1" dirty="0"/>
              <a:t> wrote </a:t>
            </a:r>
            <a:r>
              <a:rPr lang="en-US" sz="3200" b="1" i="1" dirty="0">
                <a:hlinkClick r:id="rId8"/>
              </a:rPr>
              <a:t>Hitler 1889-1936: </a:t>
            </a:r>
            <a:br>
              <a:rPr lang="en-US" sz="3200" b="1" i="1" dirty="0">
                <a:hlinkClick r:id="rId8"/>
              </a:rPr>
            </a:br>
            <a:r>
              <a:rPr lang="en-US" sz="3200" b="1" i="1" dirty="0">
                <a:hlinkClick r:id="rId8"/>
              </a:rPr>
              <a:t>Hubris</a:t>
            </a:r>
            <a:r>
              <a:rPr lang="en-US" sz="3200" b="1" dirty="0"/>
              <a:t> in 1998 and </a:t>
            </a:r>
            <a:r>
              <a:rPr lang="en-US" sz="3200" b="1" i="1" dirty="0">
                <a:hlinkClick r:id="rId8"/>
              </a:rPr>
              <a:t>Hitler 1936-1945: </a:t>
            </a:r>
            <a:br>
              <a:rPr lang="en-US" sz="3200" b="1" i="1" dirty="0">
                <a:hlinkClick r:id="rId8"/>
              </a:rPr>
            </a:br>
            <a:r>
              <a:rPr lang="en-US" sz="3200" b="1" i="1" dirty="0">
                <a:hlinkClick r:id="rId8"/>
              </a:rPr>
              <a:t>Nemesis</a:t>
            </a:r>
            <a:r>
              <a:rPr lang="en-US" sz="3200" b="1" dirty="0"/>
              <a:t> in 2000 based on post-war </a:t>
            </a:r>
            <a:br>
              <a:rPr lang="en-US" sz="3200" b="1" dirty="0"/>
            </a:br>
            <a:r>
              <a:rPr lang="en-US" sz="3200" b="1" dirty="0"/>
              <a:t>German and Russian documents.</a:t>
            </a:r>
            <a:endParaRPr lang="en-IL" sz="3200" b="1" dirty="0"/>
          </a:p>
        </p:txBody>
      </p:sp>
      <p:pic>
        <p:nvPicPr>
          <p:cNvPr id="5" name="Picture 4">
            <a:extLst>
              <a:ext uri="{FF2B5EF4-FFF2-40B4-BE49-F238E27FC236}">
                <a16:creationId xmlns:a16="http://schemas.microsoft.com/office/drawing/2014/main" id="{58F46A0F-AEA5-6BC0-08BE-E0DC8FD84251}"/>
              </a:ext>
            </a:extLst>
          </p:cNvPr>
          <p:cNvPicPr>
            <a:picLocks noChangeAspect="1"/>
          </p:cNvPicPr>
          <p:nvPr/>
        </p:nvPicPr>
        <p:blipFill>
          <a:blip r:embed="rId9"/>
          <a:stretch>
            <a:fillRect/>
          </a:stretch>
        </p:blipFill>
        <p:spPr>
          <a:xfrm>
            <a:off x="7947249" y="738818"/>
            <a:ext cx="3308885" cy="2545295"/>
          </a:xfrm>
          <a:prstGeom prst="rect">
            <a:avLst/>
          </a:prstGeom>
        </p:spPr>
      </p:pic>
      <p:pic>
        <p:nvPicPr>
          <p:cNvPr id="8" name="Picture 7">
            <a:extLst>
              <a:ext uri="{FF2B5EF4-FFF2-40B4-BE49-F238E27FC236}">
                <a16:creationId xmlns:a16="http://schemas.microsoft.com/office/drawing/2014/main" id="{9E324B9D-A3CD-6CF4-1C31-77CA8EFA67E8}"/>
              </a:ext>
            </a:extLst>
          </p:cNvPr>
          <p:cNvPicPr>
            <a:picLocks noChangeAspect="1"/>
          </p:cNvPicPr>
          <p:nvPr/>
        </p:nvPicPr>
        <p:blipFill>
          <a:blip r:embed="rId10"/>
          <a:stretch>
            <a:fillRect/>
          </a:stretch>
        </p:blipFill>
        <p:spPr>
          <a:xfrm>
            <a:off x="7947248" y="3847535"/>
            <a:ext cx="3308885" cy="2275627"/>
          </a:xfrm>
          <a:prstGeom prst="rect">
            <a:avLst/>
          </a:prstGeom>
        </p:spPr>
      </p:pic>
      <p:sp>
        <p:nvSpPr>
          <p:cNvPr id="9" name="TextBox 8">
            <a:extLst>
              <a:ext uri="{FF2B5EF4-FFF2-40B4-BE49-F238E27FC236}">
                <a16:creationId xmlns:a16="http://schemas.microsoft.com/office/drawing/2014/main" id="{CD3F6A41-9282-7185-1116-AA7FAC7ECAF9}"/>
              </a:ext>
            </a:extLst>
          </p:cNvPr>
          <p:cNvSpPr txBox="1"/>
          <p:nvPr/>
        </p:nvSpPr>
        <p:spPr>
          <a:xfrm>
            <a:off x="8087932" y="6246254"/>
            <a:ext cx="2962141" cy="523220"/>
          </a:xfrm>
          <a:prstGeom prst="rect">
            <a:avLst/>
          </a:prstGeom>
          <a:noFill/>
        </p:spPr>
        <p:txBody>
          <a:bodyPr wrap="square" rtlCol="0">
            <a:spAutoFit/>
          </a:bodyPr>
          <a:lstStyle/>
          <a:p>
            <a:r>
              <a:rPr lang="en-US" sz="2800" i="1" dirty="0"/>
              <a:t>      Ian Kershaw</a:t>
            </a:r>
            <a:endParaRPr lang="en-IL" sz="2800" i="1" dirty="0"/>
          </a:p>
        </p:txBody>
      </p:sp>
    </p:spTree>
    <p:extLst>
      <p:ext uri="{BB962C8B-B14F-4D97-AF65-F5344CB8AC3E}">
        <p14:creationId xmlns:p14="http://schemas.microsoft.com/office/powerpoint/2010/main" val="295895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1C8C3-89CB-97A3-B077-3CE4891EE023}"/>
              </a:ext>
            </a:extLst>
          </p:cNvPr>
          <p:cNvSpPr>
            <a:spLocks noGrp="1"/>
          </p:cNvSpPr>
          <p:nvPr>
            <p:ph type="title"/>
          </p:nvPr>
        </p:nvSpPr>
        <p:spPr>
          <a:xfrm>
            <a:off x="2377440" y="16766"/>
            <a:ext cx="7437120" cy="726926"/>
          </a:xfrm>
        </p:spPr>
        <p:txBody>
          <a:bodyPr>
            <a:normAutofit fontScale="90000"/>
          </a:bodyPr>
          <a:lstStyle/>
          <a:p>
            <a:r>
              <a:rPr lang="en-US" sz="3600" b="1" i="1" dirty="0">
                <a:latin typeface="+mn-lt"/>
                <a:hlinkClick r:id="rId3"/>
              </a:rPr>
              <a:t>Schutzstaffel</a:t>
            </a:r>
            <a:r>
              <a:rPr lang="en-US" sz="3600" b="1" i="1" dirty="0">
                <a:latin typeface="+mn-lt"/>
              </a:rPr>
              <a:t> (SS, Protection Squadron)</a:t>
            </a:r>
            <a:endParaRPr lang="en-IL" sz="3600" b="1" i="1" dirty="0">
              <a:latin typeface="+mn-lt"/>
            </a:endParaRPr>
          </a:p>
        </p:txBody>
      </p:sp>
      <p:sp>
        <p:nvSpPr>
          <p:cNvPr id="3" name="Content Placeholder 2">
            <a:extLst>
              <a:ext uri="{FF2B5EF4-FFF2-40B4-BE49-F238E27FC236}">
                <a16:creationId xmlns:a16="http://schemas.microsoft.com/office/drawing/2014/main" id="{3B104B48-04B0-4559-DB62-F584F714E885}"/>
              </a:ext>
            </a:extLst>
          </p:cNvPr>
          <p:cNvSpPr>
            <a:spLocks noGrp="1"/>
          </p:cNvSpPr>
          <p:nvPr>
            <p:ph idx="1"/>
          </p:nvPr>
        </p:nvSpPr>
        <p:spPr>
          <a:xfrm>
            <a:off x="0" y="743690"/>
            <a:ext cx="12192000" cy="6097544"/>
          </a:xfrm>
        </p:spPr>
        <p:txBody>
          <a:bodyPr>
            <a:normAutofit/>
          </a:bodyPr>
          <a:lstStyle/>
          <a:p>
            <a:r>
              <a:rPr lang="en-US" sz="3200" b="1" dirty="0"/>
              <a:t>The SS elite squadron led by </a:t>
            </a:r>
            <a:r>
              <a:rPr lang="en-US" sz="3200" b="1" dirty="0">
                <a:hlinkClick r:id="rId4"/>
              </a:rPr>
              <a:t>Heinrich Himmler</a:t>
            </a:r>
            <a:r>
              <a:rPr lang="en-US" sz="3200" b="1" dirty="0"/>
              <a:t> </a:t>
            </a:r>
            <a:br>
              <a:rPr lang="en-US" sz="3200" b="1" dirty="0"/>
            </a:br>
            <a:r>
              <a:rPr lang="en-US" sz="3200" b="1" dirty="0"/>
              <a:t>dominated the </a:t>
            </a:r>
            <a:r>
              <a:rPr lang="en-US" sz="3200" b="1" dirty="0">
                <a:hlinkClick r:id="rId5"/>
              </a:rPr>
              <a:t>Wehrmacht</a:t>
            </a:r>
            <a:r>
              <a:rPr lang="en-US" sz="3200" b="1" dirty="0"/>
              <a:t>, the </a:t>
            </a:r>
            <a:r>
              <a:rPr lang="en-US" sz="3200" b="1" dirty="0">
                <a:hlinkClick r:id="rId6"/>
              </a:rPr>
              <a:t>Waffen-SS</a:t>
            </a:r>
            <a:r>
              <a:rPr lang="en-US" sz="3200" b="1" dirty="0"/>
              <a:t>, and </a:t>
            </a:r>
            <a:br>
              <a:rPr lang="en-US" sz="3200" b="1" dirty="0"/>
            </a:br>
            <a:r>
              <a:rPr lang="en-US" sz="3200" b="1" dirty="0"/>
              <a:t>the German people. </a:t>
            </a:r>
          </a:p>
          <a:p>
            <a:r>
              <a:rPr lang="en-US" sz="3200" b="1" dirty="0"/>
              <a:t>The SS controlled the organization, management, </a:t>
            </a:r>
            <a:br>
              <a:rPr lang="en-US" sz="3200" b="1" dirty="0"/>
            </a:br>
            <a:r>
              <a:rPr lang="en-US" sz="3200" b="1" dirty="0"/>
              <a:t>and executions at extermination camps.</a:t>
            </a:r>
          </a:p>
          <a:p>
            <a:r>
              <a:rPr lang="en-US" sz="3200" b="1" dirty="0"/>
              <a:t>The SS were normative German citizens who </a:t>
            </a:r>
            <a:br>
              <a:rPr lang="en-US" sz="3200" b="1" dirty="0"/>
            </a:br>
            <a:r>
              <a:rPr lang="en-US" sz="3200" b="1" dirty="0"/>
              <a:t>were victims of man-beast reversibility through </a:t>
            </a:r>
            <a:br>
              <a:rPr lang="en-US" sz="3200" b="1" dirty="0"/>
            </a:br>
            <a:r>
              <a:rPr lang="en-US" sz="3200" b="1" dirty="0"/>
              <a:t>internalization of the Hitlerian algorithm. </a:t>
            </a:r>
          </a:p>
          <a:p>
            <a:r>
              <a:rPr lang="en-US" sz="3200" b="1" dirty="0"/>
              <a:t>The Nazi government propagated the ideology </a:t>
            </a:r>
            <a:br>
              <a:rPr lang="en-US" sz="3200" b="1" dirty="0"/>
            </a:br>
            <a:r>
              <a:rPr lang="en-US" sz="3200" b="1" dirty="0"/>
              <a:t>that embraced Aryan superiority, demonized </a:t>
            </a:r>
            <a:br>
              <a:rPr lang="en-US" sz="3200" b="1" dirty="0"/>
            </a:br>
            <a:r>
              <a:rPr lang="en-US" sz="3200" b="1" dirty="0"/>
              <a:t>Jews, and generated the Holocaust.</a:t>
            </a:r>
            <a:endParaRPr lang="en-IL" sz="3200" b="1" dirty="0"/>
          </a:p>
        </p:txBody>
      </p:sp>
      <p:sp>
        <p:nvSpPr>
          <p:cNvPr id="5" name="TextBox 4">
            <a:extLst>
              <a:ext uri="{FF2B5EF4-FFF2-40B4-BE49-F238E27FC236}">
                <a16:creationId xmlns:a16="http://schemas.microsoft.com/office/drawing/2014/main" id="{22C14729-CA37-739F-7068-1C2ADC85F685}"/>
              </a:ext>
            </a:extLst>
          </p:cNvPr>
          <p:cNvSpPr txBox="1"/>
          <p:nvPr/>
        </p:nvSpPr>
        <p:spPr>
          <a:xfrm>
            <a:off x="9074030" y="6278450"/>
            <a:ext cx="2664296" cy="523220"/>
          </a:xfrm>
          <a:prstGeom prst="rect">
            <a:avLst/>
          </a:prstGeom>
          <a:noFill/>
        </p:spPr>
        <p:txBody>
          <a:bodyPr wrap="square" rtlCol="0">
            <a:spAutoFit/>
          </a:bodyPr>
          <a:lstStyle/>
          <a:p>
            <a:pPr algn="ctr"/>
            <a:r>
              <a:rPr lang="en-US" sz="2800" i="1" dirty="0"/>
              <a:t>SS Flag</a:t>
            </a:r>
            <a:endParaRPr lang="en-IL" sz="2800" i="1" dirty="0"/>
          </a:p>
        </p:txBody>
      </p:sp>
      <p:pic>
        <p:nvPicPr>
          <p:cNvPr id="6" name="Picture 5">
            <a:extLst>
              <a:ext uri="{FF2B5EF4-FFF2-40B4-BE49-F238E27FC236}">
                <a16:creationId xmlns:a16="http://schemas.microsoft.com/office/drawing/2014/main" id="{72CBBECD-F3DC-5CDD-DEA0-E55FC13BBD4E}"/>
              </a:ext>
            </a:extLst>
          </p:cNvPr>
          <p:cNvPicPr>
            <a:picLocks noChangeAspect="1"/>
          </p:cNvPicPr>
          <p:nvPr/>
        </p:nvPicPr>
        <p:blipFill>
          <a:blip r:embed="rId7"/>
          <a:stretch>
            <a:fillRect/>
          </a:stretch>
        </p:blipFill>
        <p:spPr>
          <a:xfrm>
            <a:off x="8757634" y="3947979"/>
            <a:ext cx="3297088" cy="2330471"/>
          </a:xfrm>
          <a:prstGeom prst="rect">
            <a:avLst/>
          </a:prstGeom>
        </p:spPr>
      </p:pic>
      <p:pic>
        <p:nvPicPr>
          <p:cNvPr id="7" name="Picture 6">
            <a:extLst>
              <a:ext uri="{FF2B5EF4-FFF2-40B4-BE49-F238E27FC236}">
                <a16:creationId xmlns:a16="http://schemas.microsoft.com/office/drawing/2014/main" id="{EC364EF9-22F1-CD34-7F8F-3CC8C9411E83}"/>
              </a:ext>
            </a:extLst>
          </p:cNvPr>
          <p:cNvPicPr>
            <a:picLocks noChangeAspect="1"/>
          </p:cNvPicPr>
          <p:nvPr/>
        </p:nvPicPr>
        <p:blipFill>
          <a:blip r:embed="rId8"/>
          <a:stretch>
            <a:fillRect/>
          </a:stretch>
        </p:blipFill>
        <p:spPr>
          <a:xfrm>
            <a:off x="9195516" y="693553"/>
            <a:ext cx="2192250" cy="2691642"/>
          </a:xfrm>
          <a:prstGeom prst="rect">
            <a:avLst/>
          </a:prstGeom>
        </p:spPr>
      </p:pic>
      <p:sp>
        <p:nvSpPr>
          <p:cNvPr id="8" name="TextBox 7">
            <a:extLst>
              <a:ext uri="{FF2B5EF4-FFF2-40B4-BE49-F238E27FC236}">
                <a16:creationId xmlns:a16="http://schemas.microsoft.com/office/drawing/2014/main" id="{65E678A8-29EC-5AE4-19EB-6740ECD37AD8}"/>
              </a:ext>
            </a:extLst>
          </p:cNvPr>
          <p:cNvSpPr txBox="1"/>
          <p:nvPr/>
        </p:nvSpPr>
        <p:spPr>
          <a:xfrm>
            <a:off x="8757634" y="3435332"/>
            <a:ext cx="2980692" cy="523220"/>
          </a:xfrm>
          <a:prstGeom prst="rect">
            <a:avLst/>
          </a:prstGeom>
          <a:noFill/>
        </p:spPr>
        <p:txBody>
          <a:bodyPr wrap="square" rtlCol="0">
            <a:spAutoFit/>
          </a:bodyPr>
          <a:lstStyle/>
          <a:p>
            <a:pPr algn="ctr"/>
            <a:r>
              <a:rPr lang="en-US" sz="2800" i="1" dirty="0"/>
              <a:t>Heinrich Himmler</a:t>
            </a:r>
            <a:endParaRPr lang="en-IL" sz="2800" i="1" dirty="0"/>
          </a:p>
        </p:txBody>
      </p:sp>
    </p:spTree>
    <p:extLst>
      <p:ext uri="{BB962C8B-B14F-4D97-AF65-F5344CB8AC3E}">
        <p14:creationId xmlns:p14="http://schemas.microsoft.com/office/powerpoint/2010/main" val="240779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C3A8-2CB4-7363-0837-072CAD02FE95}"/>
              </a:ext>
            </a:extLst>
          </p:cNvPr>
          <p:cNvSpPr>
            <a:spLocks noGrp="1"/>
          </p:cNvSpPr>
          <p:nvPr>
            <p:ph type="title"/>
          </p:nvPr>
        </p:nvSpPr>
        <p:spPr>
          <a:xfrm>
            <a:off x="1981200" y="1"/>
            <a:ext cx="8229600" cy="731837"/>
          </a:xfrm>
        </p:spPr>
        <p:txBody>
          <a:bodyPr>
            <a:normAutofit/>
          </a:bodyPr>
          <a:lstStyle/>
          <a:p>
            <a:pPr algn="ctr"/>
            <a:r>
              <a:rPr lang="en-US" sz="3600" b="1" i="1" dirty="0">
                <a:latin typeface="+mn-lt"/>
              </a:rPr>
              <a:t>Euthanasia of the mentally ill</a:t>
            </a:r>
            <a:endParaRPr lang="en-IL" sz="3600" b="1" i="1" dirty="0">
              <a:latin typeface="+mn-lt"/>
            </a:endParaRPr>
          </a:p>
        </p:txBody>
      </p:sp>
      <p:sp>
        <p:nvSpPr>
          <p:cNvPr id="3" name="Content Placeholder 2">
            <a:extLst>
              <a:ext uri="{FF2B5EF4-FFF2-40B4-BE49-F238E27FC236}">
                <a16:creationId xmlns:a16="http://schemas.microsoft.com/office/drawing/2014/main" id="{547F0932-37B8-00CE-8F80-2BF0C02E1F85}"/>
              </a:ext>
            </a:extLst>
          </p:cNvPr>
          <p:cNvSpPr>
            <a:spLocks noGrp="1"/>
          </p:cNvSpPr>
          <p:nvPr>
            <p:ph idx="1"/>
          </p:nvPr>
        </p:nvSpPr>
        <p:spPr>
          <a:xfrm>
            <a:off x="0" y="715366"/>
            <a:ext cx="12192000" cy="6142633"/>
          </a:xfrm>
        </p:spPr>
        <p:txBody>
          <a:bodyPr>
            <a:normAutofit/>
          </a:bodyPr>
          <a:lstStyle/>
          <a:p>
            <a:r>
              <a:rPr lang="en-US" sz="3200" b="1" dirty="0"/>
              <a:t>The euthanasia program was called </a:t>
            </a:r>
            <a:r>
              <a:rPr lang="en-US" sz="3200" b="1" dirty="0">
                <a:hlinkClick r:id="rId3"/>
              </a:rPr>
              <a:t>Aktion T4</a:t>
            </a:r>
            <a:r>
              <a:rPr lang="en-US" sz="3200" b="1" dirty="0"/>
              <a:t>, an abbreviation of Tirgratstrasse 4, a Berlin villa that was turned into a gas bath. </a:t>
            </a:r>
          </a:p>
          <a:p>
            <a:r>
              <a:rPr lang="en-US" sz="3200" b="1" dirty="0"/>
              <a:t>Euthanasia of the mentally ill was called </a:t>
            </a:r>
            <a:r>
              <a:rPr lang="en-US" sz="3200" b="1" i="1" dirty="0"/>
              <a:t>Lebensunwertes Leben </a:t>
            </a:r>
            <a:br>
              <a:rPr lang="en-US" sz="3200" b="1" i="1" dirty="0"/>
            </a:br>
            <a:r>
              <a:rPr lang="en-US" sz="3200" b="1" dirty="0"/>
              <a:t>(</a:t>
            </a:r>
            <a:r>
              <a:rPr lang="en-US" sz="3200" b="1" dirty="0">
                <a:hlinkClick r:id="rId4"/>
              </a:rPr>
              <a:t>Life unworthy of life</a:t>
            </a:r>
            <a:r>
              <a:rPr lang="en-US" sz="3200" b="1" dirty="0"/>
              <a:t>).</a:t>
            </a:r>
          </a:p>
          <a:p>
            <a:r>
              <a:rPr lang="en-US" sz="3200" b="1" dirty="0"/>
              <a:t>Meticulous experiments by German scientists were required to produce </a:t>
            </a:r>
            <a:r>
              <a:rPr lang="en-US" sz="3200" b="1" dirty="0">
                <a:hlinkClick r:id="rId5"/>
              </a:rPr>
              <a:t>Zyklon-B</a:t>
            </a:r>
            <a:r>
              <a:rPr lang="en-US" sz="3200" b="1" dirty="0"/>
              <a:t> that killed 1,200 Jews in 20 minutes at Auschwitz.</a:t>
            </a:r>
            <a:endParaRPr lang="en-IL" sz="3200" b="1" dirty="0"/>
          </a:p>
        </p:txBody>
      </p:sp>
      <p:sp>
        <p:nvSpPr>
          <p:cNvPr id="6" name="TextBox 5">
            <a:extLst>
              <a:ext uri="{FF2B5EF4-FFF2-40B4-BE49-F238E27FC236}">
                <a16:creationId xmlns:a16="http://schemas.microsoft.com/office/drawing/2014/main" id="{AFC0CAF2-F5AE-0E61-8293-A9CA40EE9B34}"/>
              </a:ext>
            </a:extLst>
          </p:cNvPr>
          <p:cNvSpPr txBox="1"/>
          <p:nvPr/>
        </p:nvSpPr>
        <p:spPr>
          <a:xfrm>
            <a:off x="1107584" y="6141839"/>
            <a:ext cx="10019762" cy="523220"/>
          </a:xfrm>
          <a:prstGeom prst="rect">
            <a:avLst/>
          </a:prstGeom>
          <a:noFill/>
        </p:spPr>
        <p:txBody>
          <a:bodyPr wrap="square" rtlCol="0">
            <a:spAutoFit/>
          </a:bodyPr>
          <a:lstStyle/>
          <a:p>
            <a:pPr algn="ctr"/>
            <a:r>
              <a:rPr lang="en-US" sz="2800" i="1" dirty="0"/>
              <a:t>Zyklon label from </a:t>
            </a:r>
            <a:r>
              <a:rPr lang="en-US" sz="2800" i="1" dirty="0">
                <a:hlinkClick r:id="rId6"/>
              </a:rPr>
              <a:t>Dachau</a:t>
            </a:r>
            <a:r>
              <a:rPr lang="en-US" sz="2800" i="1" dirty="0"/>
              <a:t> used as evidence at Nuremberg.</a:t>
            </a:r>
            <a:endParaRPr lang="en-IL" sz="2800" i="1" dirty="0"/>
          </a:p>
        </p:txBody>
      </p:sp>
      <p:pic>
        <p:nvPicPr>
          <p:cNvPr id="7" name="Picture 6">
            <a:extLst>
              <a:ext uri="{FF2B5EF4-FFF2-40B4-BE49-F238E27FC236}">
                <a16:creationId xmlns:a16="http://schemas.microsoft.com/office/drawing/2014/main" id="{67ACB387-907D-30CD-2611-907D1F65C8E1}"/>
              </a:ext>
            </a:extLst>
          </p:cNvPr>
          <p:cNvPicPr>
            <a:picLocks noChangeAspect="1"/>
          </p:cNvPicPr>
          <p:nvPr/>
        </p:nvPicPr>
        <p:blipFill>
          <a:blip r:embed="rId7"/>
          <a:stretch>
            <a:fillRect/>
          </a:stretch>
        </p:blipFill>
        <p:spPr>
          <a:xfrm>
            <a:off x="315329" y="3760631"/>
            <a:ext cx="11603678" cy="2315351"/>
          </a:xfrm>
          <a:prstGeom prst="rect">
            <a:avLst/>
          </a:prstGeom>
        </p:spPr>
      </p:pic>
    </p:spTree>
    <p:extLst>
      <p:ext uri="{BB962C8B-B14F-4D97-AF65-F5344CB8AC3E}">
        <p14:creationId xmlns:p14="http://schemas.microsoft.com/office/powerpoint/2010/main" val="2390326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D89E-4F76-0AFB-3A43-80D56291AC42}"/>
              </a:ext>
            </a:extLst>
          </p:cNvPr>
          <p:cNvSpPr>
            <a:spLocks noGrp="1"/>
          </p:cNvSpPr>
          <p:nvPr>
            <p:ph type="title"/>
          </p:nvPr>
        </p:nvSpPr>
        <p:spPr>
          <a:xfrm>
            <a:off x="3747752" y="-1914"/>
            <a:ext cx="3515933" cy="743359"/>
          </a:xfrm>
        </p:spPr>
        <p:txBody>
          <a:bodyPr>
            <a:normAutofit/>
          </a:bodyPr>
          <a:lstStyle/>
          <a:p>
            <a:r>
              <a:rPr lang="en-US" sz="3600" b="1" i="1" dirty="0">
                <a:latin typeface="+mn-lt"/>
              </a:rPr>
              <a:t>Judenrat Councils</a:t>
            </a:r>
            <a:endParaRPr lang="en-IL" sz="3600" b="1" i="1" dirty="0">
              <a:latin typeface="+mn-lt"/>
            </a:endParaRPr>
          </a:p>
        </p:txBody>
      </p:sp>
      <p:sp>
        <p:nvSpPr>
          <p:cNvPr id="3" name="Content Placeholder 2">
            <a:extLst>
              <a:ext uri="{FF2B5EF4-FFF2-40B4-BE49-F238E27FC236}">
                <a16:creationId xmlns:a16="http://schemas.microsoft.com/office/drawing/2014/main" id="{EB462387-7BAA-6483-1B2C-4C20157F724A}"/>
              </a:ext>
            </a:extLst>
          </p:cNvPr>
          <p:cNvSpPr>
            <a:spLocks noGrp="1"/>
          </p:cNvSpPr>
          <p:nvPr>
            <p:ph idx="1"/>
          </p:nvPr>
        </p:nvSpPr>
        <p:spPr>
          <a:xfrm>
            <a:off x="0" y="760086"/>
            <a:ext cx="12192000" cy="6097914"/>
          </a:xfrm>
        </p:spPr>
        <p:txBody>
          <a:bodyPr>
            <a:noAutofit/>
          </a:bodyPr>
          <a:lstStyle/>
          <a:p>
            <a:r>
              <a:rPr lang="en-US" sz="3200" b="1" dirty="0">
                <a:hlinkClick r:id="rId2"/>
              </a:rPr>
              <a:t>Judenrat Jewish councils </a:t>
            </a:r>
            <a:r>
              <a:rPr lang="en-US" sz="3200" b="1" dirty="0"/>
              <a:t>were created under the </a:t>
            </a:r>
            <a:r>
              <a:rPr lang="en-US" sz="3200" b="1" i="1" dirty="0"/>
              <a:t>Verband der Juden in Deutschland </a:t>
            </a:r>
            <a:r>
              <a:rPr lang="en-US" sz="3200" b="1" dirty="0"/>
              <a:t>(Union of Jews in Germany) under the leadership of a </a:t>
            </a:r>
            <a:r>
              <a:rPr lang="en-US" sz="3200" b="1" i="1" dirty="0">
                <a:hlinkClick r:id="rId3"/>
              </a:rPr>
              <a:t>Reichskanzler</a:t>
            </a:r>
            <a:r>
              <a:rPr lang="en-US" sz="3200" b="1" dirty="0"/>
              <a:t> (Reich Counselor). </a:t>
            </a:r>
          </a:p>
          <a:p>
            <a:r>
              <a:rPr lang="en-US" sz="3200" b="1" dirty="0"/>
              <a:t>The leader of each council was a Jew of great influence, accompanied by a rabbi, whose decisions were respected by the Jewish community. </a:t>
            </a:r>
          </a:p>
          <a:p>
            <a:r>
              <a:rPr lang="en-US" sz="3200" b="1" dirty="0"/>
              <a:t>Councils had 12 members for communities of 10,000, or 24 members for larger communities.</a:t>
            </a:r>
          </a:p>
          <a:p>
            <a:r>
              <a:rPr lang="en-US" sz="3200" b="1" dirty="0"/>
              <a:t>Judenrat councils could distribute food in the ghettos and participate in the organization of old people's homes, orphanages, and schools. The actual purpose of the Judenrats was to compile lists of Jews that became lists for deportation to extermination camps.</a:t>
            </a:r>
            <a:endParaRPr lang="en-IL" sz="3200" b="1" dirty="0"/>
          </a:p>
        </p:txBody>
      </p:sp>
    </p:spTree>
    <p:extLst>
      <p:ext uri="{BB962C8B-B14F-4D97-AF65-F5344CB8AC3E}">
        <p14:creationId xmlns:p14="http://schemas.microsoft.com/office/powerpoint/2010/main" val="2208485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02EFCF-E94E-95A1-9CC6-C30E4758C7E8}"/>
              </a:ext>
            </a:extLst>
          </p:cNvPr>
          <p:cNvSpPr txBox="1"/>
          <p:nvPr/>
        </p:nvSpPr>
        <p:spPr>
          <a:xfrm>
            <a:off x="0" y="0"/>
            <a:ext cx="12192000" cy="4031873"/>
          </a:xfrm>
          <a:prstGeom prst="rect">
            <a:avLst/>
          </a:prstGeom>
          <a:noFill/>
        </p:spPr>
        <p:txBody>
          <a:bodyPr wrap="square">
            <a:spAutoFit/>
          </a:bodyPr>
          <a:lstStyle/>
          <a:p>
            <a:pPr marL="457200" indent="-457200">
              <a:buFont typeface="Arial" panose="020B0604020202020204" pitchFamily="34" charset="0"/>
              <a:buChar char="•"/>
            </a:pPr>
            <a:r>
              <a:rPr lang="en-US" sz="3200" b="1" dirty="0"/>
              <a:t>Council leaders differed on resistance. In </a:t>
            </a:r>
            <a:r>
              <a:rPr lang="en-US" sz="3200" b="1" dirty="0">
                <a:hlinkClick r:id="rId3"/>
              </a:rPr>
              <a:t>Sosnowiec</a:t>
            </a:r>
            <a:r>
              <a:rPr lang="en-US" sz="3200" b="1" dirty="0"/>
              <a:t>, </a:t>
            </a:r>
            <a:r>
              <a:rPr lang="en-US" sz="3200" b="1" dirty="0">
                <a:hlinkClick r:id="rId4"/>
              </a:rPr>
              <a:t>Moshe Merin</a:t>
            </a:r>
            <a:r>
              <a:rPr lang="en-US" sz="3200" b="1" dirty="0"/>
              <a:t> opposed it. In </a:t>
            </a:r>
            <a:r>
              <a:rPr lang="en-US" sz="3200" b="1" dirty="0">
                <a:hlinkClick r:id="rId5"/>
              </a:rPr>
              <a:t>Vilna</a:t>
            </a:r>
            <a:r>
              <a:rPr lang="en-US" sz="3200" b="1" dirty="0"/>
              <a:t>, </a:t>
            </a:r>
            <a:r>
              <a:rPr lang="en-US" sz="3200" b="1" dirty="0">
                <a:hlinkClick r:id="rId6"/>
              </a:rPr>
              <a:t>Jacob Gens</a:t>
            </a:r>
            <a:r>
              <a:rPr lang="en-US" sz="3200" b="1" dirty="0"/>
              <a:t> handed over </a:t>
            </a:r>
            <a:r>
              <a:rPr lang="en-US" sz="3200" b="1" dirty="0">
                <a:hlinkClick r:id="rId7"/>
              </a:rPr>
              <a:t>Yitzhak Wittenberg</a:t>
            </a:r>
            <a:r>
              <a:rPr lang="en-US" sz="3200" b="1" dirty="0"/>
              <a:t> to prevent a massacre. </a:t>
            </a:r>
            <a:r>
              <a:rPr lang="en-US" sz="3200" b="1" dirty="0">
                <a:hlinkClick r:id="rId8"/>
              </a:rPr>
              <a:t>Lakhva</a:t>
            </a:r>
            <a:r>
              <a:rPr lang="en-US" sz="3200" b="1" dirty="0"/>
              <a:t> and </a:t>
            </a:r>
            <a:r>
              <a:rPr lang="en-US" sz="3200" b="1" dirty="0">
                <a:hlinkClick r:id="rId9"/>
              </a:rPr>
              <a:t>Tuchyn</a:t>
            </a:r>
            <a:r>
              <a:rPr lang="en-US" sz="3200" b="1" dirty="0"/>
              <a:t> council members resisted. </a:t>
            </a:r>
          </a:p>
          <a:p>
            <a:pPr marL="457200" indent="-457200">
              <a:buFont typeface="Arial" panose="020B0604020202020204" pitchFamily="34" charset="0"/>
              <a:buChar char="•"/>
            </a:pPr>
            <a:r>
              <a:rPr lang="en-US" sz="3200" b="1" dirty="0"/>
              <a:t>In </a:t>
            </a:r>
            <a:r>
              <a:rPr lang="en-US" sz="3200" b="1" dirty="0">
                <a:hlinkClick r:id="rId10"/>
              </a:rPr>
              <a:t>Lvov</a:t>
            </a:r>
            <a:r>
              <a:rPr lang="en-US" sz="3200" b="1" dirty="0"/>
              <a:t>, </a:t>
            </a:r>
            <a:r>
              <a:rPr lang="en-US" sz="3200" b="1" dirty="0">
                <a:hlinkClick r:id="rId11"/>
              </a:rPr>
              <a:t>Joseph Parnes</a:t>
            </a:r>
            <a:r>
              <a:rPr lang="en-US" sz="3200" b="1" dirty="0"/>
              <a:t> was murdered because he refused to present the list of Jews. In </a:t>
            </a:r>
            <a:r>
              <a:rPr lang="en-US" sz="3200" b="1" dirty="0">
                <a:hlinkClick r:id="rId12"/>
              </a:rPr>
              <a:t>Warsaw</a:t>
            </a:r>
            <a:r>
              <a:rPr lang="en-US" sz="3200" b="1" dirty="0"/>
              <a:t>, </a:t>
            </a:r>
            <a:r>
              <a:rPr lang="en-US" sz="3200" b="1" dirty="0">
                <a:hlinkClick r:id="rId13"/>
              </a:rPr>
              <a:t>Adam Czerniaków</a:t>
            </a:r>
            <a:r>
              <a:rPr lang="en-US" sz="3200" b="1" dirty="0"/>
              <a:t> committed suicide the day before list presentation. His replacement, </a:t>
            </a:r>
            <a:r>
              <a:rPr lang="en-US" sz="3200" b="1" dirty="0">
                <a:hlinkClick r:id="rId14"/>
              </a:rPr>
              <a:t>Marek Lichtenbaum</a:t>
            </a:r>
            <a:r>
              <a:rPr lang="en-US" sz="3200" b="1" dirty="0"/>
              <a:t>, turned over the list. </a:t>
            </a:r>
            <a:r>
              <a:rPr lang="en-US" sz="3200" b="1" dirty="0">
                <a:hlinkClick r:id="rId15"/>
              </a:rPr>
              <a:t>Lodz</a:t>
            </a:r>
            <a:r>
              <a:rPr lang="en-US" sz="3200" b="1" dirty="0"/>
              <a:t> council head </a:t>
            </a:r>
            <a:r>
              <a:rPr lang="en-US" sz="3200" b="1" dirty="0">
                <a:hlinkClick r:id="rId16"/>
              </a:rPr>
              <a:t>Chaim Mordechai Rumkowski</a:t>
            </a:r>
            <a:r>
              <a:rPr lang="en-US" sz="3200" b="1" dirty="0"/>
              <a:t> thought the Jews were going to labor camps.</a:t>
            </a:r>
          </a:p>
        </p:txBody>
      </p:sp>
      <p:sp>
        <p:nvSpPr>
          <p:cNvPr id="5" name="TextBox 4">
            <a:extLst>
              <a:ext uri="{FF2B5EF4-FFF2-40B4-BE49-F238E27FC236}">
                <a16:creationId xmlns:a16="http://schemas.microsoft.com/office/drawing/2014/main" id="{D97AF89D-2217-7E42-E95B-B20C694050D2}"/>
              </a:ext>
            </a:extLst>
          </p:cNvPr>
          <p:cNvSpPr txBox="1"/>
          <p:nvPr/>
        </p:nvSpPr>
        <p:spPr>
          <a:xfrm>
            <a:off x="0" y="6259132"/>
            <a:ext cx="12192000" cy="523220"/>
          </a:xfrm>
          <a:prstGeom prst="rect">
            <a:avLst/>
          </a:prstGeom>
          <a:noFill/>
        </p:spPr>
        <p:txBody>
          <a:bodyPr wrap="square" rtlCol="0">
            <a:spAutoFit/>
          </a:bodyPr>
          <a:lstStyle/>
          <a:p>
            <a:r>
              <a:rPr lang="en-US" sz="2800" i="1" dirty="0"/>
              <a:t>    Moshe Merin            </a:t>
            </a:r>
            <a:r>
              <a:rPr lang="en-US" sz="2800" i="1" dirty="0">
                <a:hlinkClick r:id="rId17"/>
              </a:rPr>
              <a:t>Vilna Ghetto</a:t>
            </a:r>
            <a:r>
              <a:rPr lang="en-US" sz="2800" i="1" dirty="0"/>
              <a:t>           Czerniaków             </a:t>
            </a:r>
            <a:r>
              <a:rPr lang="en-US" sz="2800" i="1" dirty="0">
                <a:hlinkClick r:id="rId18"/>
              </a:rPr>
              <a:t>Chaim Rumkowski</a:t>
            </a:r>
            <a:r>
              <a:rPr lang="en-US" sz="2800" i="1" dirty="0"/>
              <a:t>     </a:t>
            </a:r>
            <a:endParaRPr lang="en-IL" sz="2800" i="1" dirty="0"/>
          </a:p>
        </p:txBody>
      </p:sp>
      <p:pic>
        <p:nvPicPr>
          <p:cNvPr id="7" name="Picture 6">
            <a:extLst>
              <a:ext uri="{FF2B5EF4-FFF2-40B4-BE49-F238E27FC236}">
                <a16:creationId xmlns:a16="http://schemas.microsoft.com/office/drawing/2014/main" id="{57BF2154-833B-9971-EE07-BDBE661D604D}"/>
              </a:ext>
            </a:extLst>
          </p:cNvPr>
          <p:cNvPicPr>
            <a:picLocks noChangeAspect="1"/>
          </p:cNvPicPr>
          <p:nvPr/>
        </p:nvPicPr>
        <p:blipFill>
          <a:blip r:embed="rId19"/>
          <a:stretch>
            <a:fillRect/>
          </a:stretch>
        </p:blipFill>
        <p:spPr>
          <a:xfrm>
            <a:off x="521183" y="4031873"/>
            <a:ext cx="1874287" cy="2200002"/>
          </a:xfrm>
          <a:prstGeom prst="rect">
            <a:avLst/>
          </a:prstGeom>
        </p:spPr>
      </p:pic>
      <p:pic>
        <p:nvPicPr>
          <p:cNvPr id="9" name="Picture 8">
            <a:extLst>
              <a:ext uri="{FF2B5EF4-FFF2-40B4-BE49-F238E27FC236}">
                <a16:creationId xmlns:a16="http://schemas.microsoft.com/office/drawing/2014/main" id="{5BA12B93-BA10-8BED-1728-6E6F28860907}"/>
              </a:ext>
            </a:extLst>
          </p:cNvPr>
          <p:cNvPicPr>
            <a:picLocks noChangeAspect="1"/>
          </p:cNvPicPr>
          <p:nvPr/>
        </p:nvPicPr>
        <p:blipFill>
          <a:blip r:embed="rId20"/>
          <a:stretch>
            <a:fillRect/>
          </a:stretch>
        </p:blipFill>
        <p:spPr>
          <a:xfrm>
            <a:off x="3168476" y="4031873"/>
            <a:ext cx="2125215" cy="2200002"/>
          </a:xfrm>
          <a:prstGeom prst="rect">
            <a:avLst/>
          </a:prstGeom>
        </p:spPr>
      </p:pic>
      <p:pic>
        <p:nvPicPr>
          <p:cNvPr id="11" name="Picture 10">
            <a:extLst>
              <a:ext uri="{FF2B5EF4-FFF2-40B4-BE49-F238E27FC236}">
                <a16:creationId xmlns:a16="http://schemas.microsoft.com/office/drawing/2014/main" id="{6889B601-DEC5-BDC3-2A60-45EEE5CD51AB}"/>
              </a:ext>
            </a:extLst>
          </p:cNvPr>
          <p:cNvPicPr>
            <a:picLocks noChangeAspect="1"/>
          </p:cNvPicPr>
          <p:nvPr/>
        </p:nvPicPr>
        <p:blipFill>
          <a:blip r:embed="rId21"/>
          <a:stretch>
            <a:fillRect/>
          </a:stretch>
        </p:blipFill>
        <p:spPr>
          <a:xfrm>
            <a:off x="6048688" y="4027862"/>
            <a:ext cx="1571219" cy="2235281"/>
          </a:xfrm>
          <a:prstGeom prst="rect">
            <a:avLst/>
          </a:prstGeom>
        </p:spPr>
      </p:pic>
      <p:pic>
        <p:nvPicPr>
          <p:cNvPr id="13" name="Picture 12">
            <a:extLst>
              <a:ext uri="{FF2B5EF4-FFF2-40B4-BE49-F238E27FC236}">
                <a16:creationId xmlns:a16="http://schemas.microsoft.com/office/drawing/2014/main" id="{3729C385-C787-19B1-8E3B-5494E0DB98A5}"/>
              </a:ext>
            </a:extLst>
          </p:cNvPr>
          <p:cNvPicPr>
            <a:picLocks noChangeAspect="1"/>
          </p:cNvPicPr>
          <p:nvPr/>
        </p:nvPicPr>
        <p:blipFill>
          <a:blip r:embed="rId22"/>
          <a:stretch>
            <a:fillRect/>
          </a:stretch>
        </p:blipFill>
        <p:spPr>
          <a:xfrm>
            <a:off x="8374904" y="4064729"/>
            <a:ext cx="3379213" cy="2194403"/>
          </a:xfrm>
          <a:prstGeom prst="rect">
            <a:avLst/>
          </a:prstGeom>
        </p:spPr>
      </p:pic>
    </p:spTree>
    <p:extLst>
      <p:ext uri="{BB962C8B-B14F-4D97-AF65-F5344CB8AC3E}">
        <p14:creationId xmlns:p14="http://schemas.microsoft.com/office/powerpoint/2010/main" val="70393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4F5BD-BD0D-4D49-C47E-8A968FB529F6}"/>
              </a:ext>
            </a:extLst>
          </p:cNvPr>
          <p:cNvSpPr>
            <a:spLocks noGrp="1"/>
          </p:cNvSpPr>
          <p:nvPr>
            <p:ph type="title"/>
          </p:nvPr>
        </p:nvSpPr>
        <p:spPr>
          <a:xfrm>
            <a:off x="3438659" y="6478"/>
            <a:ext cx="4985481" cy="702526"/>
          </a:xfrm>
        </p:spPr>
        <p:txBody>
          <a:bodyPr>
            <a:normAutofit/>
          </a:bodyPr>
          <a:lstStyle/>
          <a:p>
            <a:r>
              <a:rPr lang="en-US" sz="3600" b="1" i="1" dirty="0">
                <a:latin typeface="+mn-lt"/>
                <a:hlinkClick r:id="rId2"/>
              </a:rPr>
              <a:t>Concentration camps</a:t>
            </a:r>
            <a:endParaRPr lang="en-IL" sz="3600" b="1" i="1" dirty="0">
              <a:latin typeface="+mn-lt"/>
            </a:endParaRPr>
          </a:p>
        </p:txBody>
      </p:sp>
      <p:sp>
        <p:nvSpPr>
          <p:cNvPr id="3" name="Content Placeholder 2">
            <a:extLst>
              <a:ext uri="{FF2B5EF4-FFF2-40B4-BE49-F238E27FC236}">
                <a16:creationId xmlns:a16="http://schemas.microsoft.com/office/drawing/2014/main" id="{3F686C0B-D512-868A-6088-E2F9889FE4E6}"/>
              </a:ext>
            </a:extLst>
          </p:cNvPr>
          <p:cNvSpPr>
            <a:spLocks noGrp="1"/>
          </p:cNvSpPr>
          <p:nvPr>
            <p:ph idx="1"/>
          </p:nvPr>
        </p:nvSpPr>
        <p:spPr>
          <a:xfrm>
            <a:off x="201771" y="731838"/>
            <a:ext cx="4795232" cy="6126162"/>
          </a:xfrm>
        </p:spPr>
        <p:txBody>
          <a:bodyPr>
            <a:normAutofit lnSpcReduction="10000"/>
          </a:bodyPr>
          <a:lstStyle/>
          <a:p>
            <a:pPr marL="0" indent="0">
              <a:buNone/>
            </a:pPr>
            <a:r>
              <a:rPr lang="en-US" sz="3200" b="1" dirty="0">
                <a:hlinkClick r:id="rId3"/>
              </a:rPr>
              <a:t>Amersfoort</a:t>
            </a:r>
            <a:r>
              <a:rPr lang="en-US" sz="3200" b="1" dirty="0"/>
              <a:t> (Netherlands)</a:t>
            </a:r>
          </a:p>
          <a:p>
            <a:pPr marL="0" indent="0">
              <a:buNone/>
            </a:pPr>
            <a:r>
              <a:rPr lang="en-US" sz="3200" b="1" dirty="0">
                <a:hlinkClick r:id="rId4"/>
              </a:rPr>
              <a:t>Banjica</a:t>
            </a:r>
            <a:r>
              <a:rPr lang="en-US" sz="3200" b="1" dirty="0"/>
              <a:t> (Serbia)</a:t>
            </a:r>
          </a:p>
          <a:p>
            <a:pPr marL="0" indent="0">
              <a:buNone/>
            </a:pPr>
            <a:r>
              <a:rPr lang="en-US" sz="3200" b="1" dirty="0">
                <a:hlinkClick r:id="rId5"/>
              </a:rPr>
              <a:t>Bardufoss</a:t>
            </a:r>
            <a:r>
              <a:rPr lang="en-US" sz="3200" b="1" dirty="0"/>
              <a:t> (Norway)</a:t>
            </a:r>
          </a:p>
          <a:p>
            <a:pPr marL="0" indent="0">
              <a:buNone/>
            </a:pPr>
            <a:r>
              <a:rPr lang="en-US" sz="3200" b="1" dirty="0">
                <a:hlinkClick r:id="rId6"/>
              </a:rPr>
              <a:t>Bergen-Belsen</a:t>
            </a:r>
            <a:r>
              <a:rPr lang="en-US" sz="3200" b="1" dirty="0"/>
              <a:t> (Germany)</a:t>
            </a:r>
          </a:p>
          <a:p>
            <a:pPr marL="0" indent="0">
              <a:buNone/>
            </a:pPr>
            <a:r>
              <a:rPr lang="en-US" sz="3200" b="1" dirty="0">
                <a:hlinkClick r:id="rId7"/>
              </a:rPr>
              <a:t>Bernburg</a:t>
            </a:r>
            <a:r>
              <a:rPr lang="en-US" sz="3200" b="1" dirty="0"/>
              <a:t> (Germany)</a:t>
            </a:r>
          </a:p>
          <a:p>
            <a:pPr marL="0" indent="0">
              <a:buNone/>
            </a:pPr>
            <a:r>
              <a:rPr lang="en-US" sz="3200" b="1" dirty="0">
                <a:hlinkClick r:id="rId8"/>
              </a:rPr>
              <a:t>Bogdanovka</a:t>
            </a:r>
            <a:r>
              <a:rPr lang="en-US" sz="3200" b="1" dirty="0"/>
              <a:t> (Ukraine)</a:t>
            </a:r>
          </a:p>
          <a:p>
            <a:pPr marL="0" indent="0">
              <a:buNone/>
            </a:pPr>
            <a:r>
              <a:rPr lang="en-US" sz="3200" b="1" dirty="0">
                <a:hlinkClick r:id="rId9"/>
              </a:rPr>
              <a:t>Bolzano</a:t>
            </a:r>
            <a:r>
              <a:rPr lang="en-US" sz="3200" b="1" dirty="0"/>
              <a:t> (Italy)</a:t>
            </a:r>
          </a:p>
          <a:p>
            <a:pPr marL="0" indent="0">
              <a:buNone/>
            </a:pPr>
            <a:r>
              <a:rPr lang="en-US" sz="3200" b="1" dirty="0">
                <a:hlinkClick r:id="rId10"/>
              </a:rPr>
              <a:t>Bredtvet</a:t>
            </a:r>
            <a:r>
              <a:rPr lang="en-US" sz="3200" b="1" dirty="0"/>
              <a:t> (Norway)</a:t>
            </a:r>
          </a:p>
          <a:p>
            <a:pPr marL="0" indent="0">
              <a:buNone/>
            </a:pPr>
            <a:r>
              <a:rPr lang="en-US" sz="3200" b="1" dirty="0">
                <a:hlinkClick r:id="rId11"/>
              </a:rPr>
              <a:t>Buchenwald</a:t>
            </a:r>
            <a:r>
              <a:rPr lang="en-US" sz="3200" b="1" dirty="0"/>
              <a:t> (Germany)</a:t>
            </a:r>
          </a:p>
          <a:p>
            <a:pPr marL="0" indent="0">
              <a:buNone/>
            </a:pPr>
            <a:r>
              <a:rPr lang="en-US" sz="3200" b="1" dirty="0">
                <a:hlinkClick r:id="rId12"/>
              </a:rPr>
              <a:t>Crveni Krst</a:t>
            </a:r>
            <a:r>
              <a:rPr lang="en-US" sz="3200" b="1" dirty="0"/>
              <a:t> (Serbia)</a:t>
            </a:r>
          </a:p>
          <a:p>
            <a:pPr marL="0" indent="0">
              <a:buNone/>
            </a:pPr>
            <a:r>
              <a:rPr lang="en-US" sz="3200" b="1" dirty="0">
                <a:hlinkClick r:id="rId13"/>
              </a:rPr>
              <a:t>Dachau</a:t>
            </a:r>
            <a:r>
              <a:rPr lang="en-US" sz="3200" b="1" dirty="0"/>
              <a:t> (Germany)</a:t>
            </a:r>
          </a:p>
          <a:p>
            <a:pPr marL="0" indent="0">
              <a:buNone/>
            </a:pPr>
            <a:endParaRPr lang="en-US" sz="3200" b="1" dirty="0"/>
          </a:p>
          <a:p>
            <a:pPr marL="0" indent="0">
              <a:buNone/>
            </a:pPr>
            <a:endParaRPr lang="en-IL" sz="2400" b="1" dirty="0"/>
          </a:p>
        </p:txBody>
      </p:sp>
      <p:sp>
        <p:nvSpPr>
          <p:cNvPr id="6" name="TextBox 5">
            <a:extLst>
              <a:ext uri="{FF2B5EF4-FFF2-40B4-BE49-F238E27FC236}">
                <a16:creationId xmlns:a16="http://schemas.microsoft.com/office/drawing/2014/main" id="{C8D01E75-9DFD-41C9-2C5C-16943AD5D4E3}"/>
              </a:ext>
            </a:extLst>
          </p:cNvPr>
          <p:cNvSpPr txBox="1"/>
          <p:nvPr/>
        </p:nvSpPr>
        <p:spPr>
          <a:xfrm>
            <a:off x="5370491" y="727695"/>
            <a:ext cx="6619740" cy="5509200"/>
          </a:xfrm>
          <a:prstGeom prst="rect">
            <a:avLst/>
          </a:prstGeom>
          <a:noFill/>
        </p:spPr>
        <p:txBody>
          <a:bodyPr wrap="square" rtlCol="0">
            <a:spAutoFit/>
          </a:bodyPr>
          <a:lstStyle/>
          <a:p>
            <a:r>
              <a:rPr lang="en-US" sz="3200" b="1" dirty="0">
                <a:hlinkClick r:id="rId14"/>
              </a:rPr>
              <a:t>Flossenbürg</a:t>
            </a:r>
            <a:r>
              <a:rPr lang="en-US" sz="3200" b="1" dirty="0"/>
              <a:t> (Germany)</a:t>
            </a:r>
          </a:p>
          <a:p>
            <a:r>
              <a:rPr lang="en-US" sz="3200" b="1" dirty="0">
                <a:hlinkClick r:id="rId15"/>
              </a:rPr>
              <a:t>Fort de Romainville</a:t>
            </a:r>
            <a:r>
              <a:rPr lang="en-US" sz="3200" b="1" dirty="0"/>
              <a:t> (France)</a:t>
            </a:r>
          </a:p>
          <a:p>
            <a:r>
              <a:rPr lang="en-US" sz="3200" b="1" dirty="0">
                <a:hlinkClick r:id="rId16"/>
              </a:rPr>
              <a:t>Fort VII- Poznan</a:t>
            </a:r>
            <a:r>
              <a:rPr lang="en-US" sz="3200" b="1" dirty="0"/>
              <a:t> (Poland)</a:t>
            </a:r>
          </a:p>
          <a:p>
            <a:r>
              <a:rPr lang="en-US" sz="3200" b="1" dirty="0">
                <a:hlinkClick r:id="rId17"/>
              </a:rPr>
              <a:t>Fossoli</a:t>
            </a:r>
            <a:r>
              <a:rPr lang="en-US" sz="3200" b="1" dirty="0"/>
              <a:t> (Italy) </a:t>
            </a:r>
          </a:p>
          <a:p>
            <a:r>
              <a:rPr lang="en-US" sz="3200" b="1" dirty="0">
                <a:hlinkClick r:id="rId18"/>
              </a:rPr>
              <a:t>Janowska</a:t>
            </a:r>
            <a:r>
              <a:rPr lang="en-US" sz="3200" b="1" dirty="0"/>
              <a:t> (Poland, now Ukraine)</a:t>
            </a:r>
          </a:p>
          <a:p>
            <a:r>
              <a:rPr lang="en-US" sz="3200" b="1" dirty="0">
                <a:hlinkClick r:id="rId19"/>
              </a:rPr>
              <a:t>Herzogenbusch – Vught</a:t>
            </a:r>
            <a:r>
              <a:rPr lang="en-US" sz="3200" b="1" dirty="0"/>
              <a:t> (Netherlands)</a:t>
            </a:r>
          </a:p>
          <a:p>
            <a:r>
              <a:rPr lang="en-US" sz="3200" b="1" dirty="0">
                <a:hlinkClick r:id="rId20"/>
              </a:rPr>
              <a:t>Hinzert</a:t>
            </a:r>
            <a:r>
              <a:rPr lang="en-US" sz="3200" b="1" dirty="0"/>
              <a:t> (Germany)</a:t>
            </a:r>
          </a:p>
          <a:p>
            <a:r>
              <a:rPr lang="en-US" sz="3200" b="1" dirty="0">
                <a:hlinkClick r:id="rId21"/>
              </a:rPr>
              <a:t>Kaiserwald</a:t>
            </a:r>
            <a:r>
              <a:rPr lang="en-US" sz="3200" b="1" dirty="0"/>
              <a:t> – (Germany) </a:t>
            </a:r>
            <a:br>
              <a:rPr lang="en-US" sz="3200" b="1" dirty="0"/>
            </a:br>
            <a:r>
              <a:rPr lang="en-US" sz="3200" b="1" dirty="0">
                <a:hlinkClick r:id="rId22"/>
              </a:rPr>
              <a:t>Kaufering</a:t>
            </a:r>
            <a:r>
              <a:rPr lang="en-US" sz="3200" b="1" dirty="0"/>
              <a:t> – </a:t>
            </a:r>
            <a:r>
              <a:rPr lang="en-US" sz="3200" b="1" dirty="0">
                <a:hlinkClick r:id="rId23"/>
              </a:rPr>
              <a:t>Landsberg</a:t>
            </a:r>
            <a:r>
              <a:rPr lang="en-US" sz="3200" b="1" dirty="0"/>
              <a:t> (Germany) </a:t>
            </a:r>
          </a:p>
          <a:p>
            <a:r>
              <a:rPr lang="en-US" sz="3200" b="1" dirty="0">
                <a:hlinkClick r:id="rId24"/>
              </a:rPr>
              <a:t>Kemna</a:t>
            </a:r>
            <a:r>
              <a:rPr lang="en-US" sz="3200" b="1" dirty="0"/>
              <a:t> (Germany)</a:t>
            </a:r>
          </a:p>
          <a:p>
            <a:r>
              <a:rPr lang="en-US" sz="3200" b="1" dirty="0">
                <a:hlinkClick r:id="rId25"/>
              </a:rPr>
              <a:t>Kistarcsa</a:t>
            </a:r>
            <a:r>
              <a:rPr lang="en-US" sz="3200" b="1" dirty="0"/>
              <a:t> (Hungary)</a:t>
            </a:r>
          </a:p>
        </p:txBody>
      </p:sp>
    </p:spTree>
    <p:extLst>
      <p:ext uri="{BB962C8B-B14F-4D97-AF65-F5344CB8AC3E}">
        <p14:creationId xmlns:p14="http://schemas.microsoft.com/office/powerpoint/2010/main" val="1999280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06B0D9-5562-F89D-1939-1E4DBF62BB56}"/>
              </a:ext>
            </a:extLst>
          </p:cNvPr>
          <p:cNvSpPr>
            <a:spLocks noGrp="1"/>
          </p:cNvSpPr>
          <p:nvPr>
            <p:ph idx="1"/>
          </p:nvPr>
        </p:nvSpPr>
        <p:spPr>
          <a:xfrm>
            <a:off x="167425" y="433317"/>
            <a:ext cx="4932609" cy="4464497"/>
          </a:xfrm>
        </p:spPr>
        <p:txBody>
          <a:bodyPr>
            <a:normAutofit fontScale="47500" lnSpcReduction="20000"/>
          </a:bodyPr>
          <a:lstStyle/>
          <a:p>
            <a:pPr marL="0" indent="0">
              <a:lnSpc>
                <a:spcPct val="120000"/>
              </a:lnSpc>
              <a:spcBef>
                <a:spcPts val="0"/>
              </a:spcBef>
              <a:buNone/>
            </a:pPr>
            <a:r>
              <a:rPr lang="en-US" sz="6500" b="1" dirty="0">
                <a:hlinkClick r:id="rId3"/>
              </a:rPr>
              <a:t>Malchow</a:t>
            </a:r>
            <a:r>
              <a:rPr lang="en-US" sz="6500" b="1" dirty="0"/>
              <a:t> (Germany)</a:t>
            </a:r>
          </a:p>
          <a:p>
            <a:pPr marL="0" indent="0">
              <a:lnSpc>
                <a:spcPct val="120000"/>
              </a:lnSpc>
              <a:spcBef>
                <a:spcPts val="0"/>
              </a:spcBef>
              <a:buNone/>
            </a:pPr>
            <a:r>
              <a:rPr lang="en-US" sz="6500" b="1" dirty="0">
                <a:hlinkClick r:id="rId4"/>
              </a:rPr>
              <a:t>Mauthausen-Gusen</a:t>
            </a:r>
            <a:r>
              <a:rPr lang="en-US" sz="6500" b="1" dirty="0"/>
              <a:t> (Austria)</a:t>
            </a:r>
          </a:p>
          <a:p>
            <a:pPr marL="0" indent="0">
              <a:lnSpc>
                <a:spcPct val="120000"/>
              </a:lnSpc>
              <a:spcBef>
                <a:spcPts val="0"/>
              </a:spcBef>
              <a:buNone/>
            </a:pPr>
            <a:r>
              <a:rPr lang="en-US" sz="6500" b="1" dirty="0">
                <a:hlinkClick r:id="rId5"/>
              </a:rPr>
              <a:t>Mechelen</a:t>
            </a:r>
            <a:r>
              <a:rPr lang="en-US" sz="6500" b="1" dirty="0"/>
              <a:t> (Belgium)</a:t>
            </a:r>
          </a:p>
          <a:p>
            <a:pPr marL="0" indent="0">
              <a:lnSpc>
                <a:spcPct val="120000"/>
              </a:lnSpc>
              <a:spcBef>
                <a:spcPts val="0"/>
              </a:spcBef>
              <a:buNone/>
            </a:pPr>
            <a:r>
              <a:rPr lang="en-US" sz="6500" b="1" dirty="0">
                <a:hlinkClick r:id="rId6"/>
              </a:rPr>
              <a:t>Mittelbau-Dora</a:t>
            </a:r>
            <a:r>
              <a:rPr lang="en-US" sz="6500" b="1" dirty="0"/>
              <a:t> (Germany)</a:t>
            </a:r>
          </a:p>
          <a:p>
            <a:pPr marL="0" indent="0">
              <a:lnSpc>
                <a:spcPct val="120000"/>
              </a:lnSpc>
              <a:spcBef>
                <a:spcPts val="0"/>
              </a:spcBef>
              <a:buNone/>
            </a:pPr>
            <a:r>
              <a:rPr lang="en-US" sz="6500" b="1" dirty="0">
                <a:hlinkClick r:id="rId7"/>
              </a:rPr>
              <a:t>Neuengamme</a:t>
            </a:r>
            <a:r>
              <a:rPr lang="en-US" sz="6500" b="1" dirty="0"/>
              <a:t> (Germany)</a:t>
            </a:r>
          </a:p>
          <a:p>
            <a:pPr marL="0" indent="0">
              <a:lnSpc>
                <a:spcPct val="120000"/>
              </a:lnSpc>
              <a:spcBef>
                <a:spcPts val="0"/>
              </a:spcBef>
              <a:buNone/>
            </a:pPr>
            <a:r>
              <a:rPr lang="en-US" sz="6500" b="1" dirty="0">
                <a:hlinkClick r:id="rId8"/>
              </a:rPr>
              <a:t>Niederhagen</a:t>
            </a:r>
            <a:r>
              <a:rPr lang="en-US" sz="6500" b="1" dirty="0"/>
              <a:t> (Germany)</a:t>
            </a:r>
          </a:p>
          <a:p>
            <a:pPr marL="0" indent="0">
              <a:lnSpc>
                <a:spcPct val="120000"/>
              </a:lnSpc>
              <a:spcBef>
                <a:spcPts val="0"/>
              </a:spcBef>
              <a:buNone/>
            </a:pPr>
            <a:r>
              <a:rPr lang="en-US" sz="6500" b="1" dirty="0">
                <a:hlinkClick r:id="rId9"/>
              </a:rPr>
              <a:t>Oberer-Kuhberg</a:t>
            </a:r>
            <a:r>
              <a:rPr lang="en-US" sz="6500" b="1" dirty="0"/>
              <a:t> (Germany)</a:t>
            </a:r>
          </a:p>
          <a:p>
            <a:pPr marL="0" indent="0">
              <a:lnSpc>
                <a:spcPct val="120000"/>
              </a:lnSpc>
              <a:spcBef>
                <a:spcPts val="0"/>
              </a:spcBef>
              <a:buNone/>
            </a:pPr>
            <a:r>
              <a:rPr lang="en-US" sz="6500" b="1" dirty="0">
                <a:hlinkClick r:id="rId10"/>
              </a:rPr>
              <a:t>Oranienburg</a:t>
            </a:r>
            <a:r>
              <a:rPr lang="en-US" sz="6500" b="1" dirty="0"/>
              <a:t> (Germany)</a:t>
            </a:r>
          </a:p>
          <a:p>
            <a:pPr marL="0" indent="0">
              <a:lnSpc>
                <a:spcPct val="120000"/>
              </a:lnSpc>
              <a:spcBef>
                <a:spcPts val="0"/>
              </a:spcBef>
              <a:buNone/>
            </a:pPr>
            <a:r>
              <a:rPr lang="en-US" sz="6500" b="1" dirty="0">
                <a:hlinkClick r:id="rId11"/>
              </a:rPr>
              <a:t>Ravensbrück</a:t>
            </a:r>
            <a:r>
              <a:rPr lang="en-US" sz="6500" b="1" dirty="0"/>
              <a:t> (Germany)</a:t>
            </a:r>
          </a:p>
          <a:p>
            <a:pPr marL="0" indent="0">
              <a:buNone/>
            </a:pPr>
            <a:endParaRPr lang="en-IL" dirty="0"/>
          </a:p>
        </p:txBody>
      </p:sp>
      <p:sp>
        <p:nvSpPr>
          <p:cNvPr id="5" name="TextBox 4">
            <a:extLst>
              <a:ext uri="{FF2B5EF4-FFF2-40B4-BE49-F238E27FC236}">
                <a16:creationId xmlns:a16="http://schemas.microsoft.com/office/drawing/2014/main" id="{7BED921C-D525-D025-33E9-324341646850}"/>
              </a:ext>
            </a:extLst>
          </p:cNvPr>
          <p:cNvSpPr txBox="1"/>
          <p:nvPr/>
        </p:nvSpPr>
        <p:spPr>
          <a:xfrm>
            <a:off x="5100034" y="433317"/>
            <a:ext cx="7091965" cy="4385816"/>
          </a:xfrm>
          <a:prstGeom prst="rect">
            <a:avLst/>
          </a:prstGeom>
          <a:noFill/>
        </p:spPr>
        <p:txBody>
          <a:bodyPr wrap="square" rtlCol="0">
            <a:spAutoFit/>
          </a:bodyPr>
          <a:lstStyle/>
          <a:p>
            <a:r>
              <a:rPr lang="en-US" sz="3100" b="1" dirty="0">
                <a:hlinkClick r:id="rId12"/>
              </a:rPr>
              <a:t>Risiera di San Sabba</a:t>
            </a:r>
            <a:r>
              <a:rPr lang="en-US" sz="3100" b="1" dirty="0"/>
              <a:t> (Italy)</a:t>
            </a:r>
          </a:p>
          <a:p>
            <a:r>
              <a:rPr lang="en-US" sz="3100" b="1" dirty="0">
                <a:hlinkClick r:id="rId13"/>
              </a:rPr>
              <a:t>Sachsenhausen</a:t>
            </a:r>
            <a:r>
              <a:rPr lang="en-US" sz="3100" b="1" dirty="0"/>
              <a:t> (Germany)</a:t>
            </a:r>
          </a:p>
          <a:p>
            <a:r>
              <a:rPr lang="en-US" sz="3100" b="1" dirty="0">
                <a:hlinkClick r:id="rId14"/>
              </a:rPr>
              <a:t>Salaspils</a:t>
            </a:r>
            <a:r>
              <a:rPr lang="en-US" sz="3100" b="1" dirty="0"/>
              <a:t> (Latvia)</a:t>
            </a:r>
          </a:p>
          <a:p>
            <a:r>
              <a:rPr lang="en-US" sz="3100" b="1" dirty="0">
                <a:hlinkClick r:id="rId15"/>
              </a:rPr>
              <a:t>Soldau</a:t>
            </a:r>
            <a:r>
              <a:rPr lang="en-US" sz="3100" b="1" dirty="0"/>
              <a:t> (Poland)</a:t>
            </a:r>
          </a:p>
          <a:p>
            <a:r>
              <a:rPr lang="en-US" sz="3100" b="1" dirty="0">
                <a:hlinkClick r:id="rId16"/>
              </a:rPr>
              <a:t>Stutthof</a:t>
            </a:r>
            <a:r>
              <a:rPr lang="en-US" sz="3100" b="1" dirty="0"/>
              <a:t> (Poland)</a:t>
            </a:r>
          </a:p>
          <a:p>
            <a:r>
              <a:rPr lang="en-US" sz="3100" b="1" dirty="0">
                <a:solidFill>
                  <a:srgbClr val="0563C1"/>
                </a:solidFill>
                <a:hlinkClick r:id="rId17"/>
              </a:rPr>
              <a:t>Syrets-Kyiv</a:t>
            </a:r>
            <a:r>
              <a:rPr lang="en-US" sz="3100" b="1" dirty="0">
                <a:solidFill>
                  <a:srgbClr val="0563C1"/>
                </a:solidFill>
              </a:rPr>
              <a:t> </a:t>
            </a:r>
            <a:r>
              <a:rPr lang="en-US" sz="3100" b="1" dirty="0"/>
              <a:t>(Ukraine)</a:t>
            </a:r>
          </a:p>
          <a:p>
            <a:r>
              <a:rPr lang="en-US" sz="3100" b="1" dirty="0">
                <a:solidFill>
                  <a:srgbClr val="0563C1"/>
                </a:solidFill>
                <a:hlinkClick r:id="rId18"/>
              </a:rPr>
              <a:t>Terezin</a:t>
            </a:r>
            <a:r>
              <a:rPr lang="en-US" sz="3100" b="1" dirty="0"/>
              <a:t> - </a:t>
            </a:r>
            <a:r>
              <a:rPr lang="en-US" sz="3100" b="1" dirty="0">
                <a:hlinkClick r:id="rId19"/>
              </a:rPr>
              <a:t>Theresienstadt</a:t>
            </a:r>
            <a:r>
              <a:rPr lang="en-US" sz="3100" b="1" dirty="0"/>
              <a:t> (Czech Republic)</a:t>
            </a:r>
          </a:p>
          <a:p>
            <a:r>
              <a:rPr lang="en-US" sz="3100" b="1" dirty="0">
                <a:hlinkClick r:id="rId20"/>
              </a:rPr>
              <a:t>Vaivara</a:t>
            </a:r>
            <a:r>
              <a:rPr lang="en-US" sz="3100" b="1" dirty="0"/>
              <a:t> (Estonia)</a:t>
            </a:r>
          </a:p>
          <a:p>
            <a:r>
              <a:rPr lang="en-US" sz="3100" b="1" dirty="0">
                <a:hlinkClick r:id="rId21"/>
              </a:rPr>
              <a:t>Westerbork</a:t>
            </a:r>
            <a:r>
              <a:rPr lang="en-US" sz="3100" b="1" dirty="0"/>
              <a:t> (Netherlands)</a:t>
            </a:r>
          </a:p>
        </p:txBody>
      </p:sp>
      <p:sp>
        <p:nvSpPr>
          <p:cNvPr id="6" name="TextBox 5">
            <a:extLst>
              <a:ext uri="{FF2B5EF4-FFF2-40B4-BE49-F238E27FC236}">
                <a16:creationId xmlns:a16="http://schemas.microsoft.com/office/drawing/2014/main" id="{AC6D3934-9D2F-8E3F-C4F0-3E4351E7A6BE}"/>
              </a:ext>
            </a:extLst>
          </p:cNvPr>
          <p:cNvSpPr txBox="1"/>
          <p:nvPr/>
        </p:nvSpPr>
        <p:spPr>
          <a:xfrm>
            <a:off x="1811979" y="5065239"/>
            <a:ext cx="8346751" cy="1569660"/>
          </a:xfrm>
          <a:prstGeom prst="rect">
            <a:avLst/>
          </a:prstGeom>
          <a:noFill/>
        </p:spPr>
        <p:txBody>
          <a:bodyPr wrap="square" rtlCol="0">
            <a:spAutoFit/>
          </a:bodyPr>
          <a:lstStyle/>
          <a:p>
            <a:r>
              <a:rPr lang="en-US" sz="3200" b="1" dirty="0"/>
              <a:t>Calculations made by the Germans regarding </a:t>
            </a:r>
            <a:br>
              <a:rPr lang="en-US" sz="3200" b="1" dirty="0"/>
            </a:br>
            <a:r>
              <a:rPr lang="en-US" sz="3200" b="1" dirty="0"/>
              <a:t>the extermination inflow produced a ratio of 3 concentration camps to 1 extermination camp. </a:t>
            </a:r>
            <a:endParaRPr lang="en-IL" sz="3200" b="1" dirty="0"/>
          </a:p>
        </p:txBody>
      </p:sp>
    </p:spTree>
    <p:extLst>
      <p:ext uri="{BB962C8B-B14F-4D97-AF65-F5344CB8AC3E}">
        <p14:creationId xmlns:p14="http://schemas.microsoft.com/office/powerpoint/2010/main" val="1068187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58353-6F03-1AAC-CB0B-6358B1F57C1F}"/>
              </a:ext>
            </a:extLst>
          </p:cNvPr>
          <p:cNvSpPr>
            <a:spLocks noGrp="1"/>
          </p:cNvSpPr>
          <p:nvPr>
            <p:ph type="title"/>
          </p:nvPr>
        </p:nvSpPr>
        <p:spPr>
          <a:xfrm>
            <a:off x="3036596" y="0"/>
            <a:ext cx="6094525" cy="731837"/>
          </a:xfrm>
        </p:spPr>
        <p:txBody>
          <a:bodyPr>
            <a:normAutofit/>
          </a:bodyPr>
          <a:lstStyle/>
          <a:p>
            <a:pPr algn="ctr"/>
            <a:r>
              <a:rPr lang="en-US" sz="3600" b="1" i="1" dirty="0">
                <a:latin typeface="+mn-lt"/>
                <a:hlinkClick r:id="rId2"/>
              </a:rPr>
              <a:t>Extermination camps</a:t>
            </a:r>
            <a:endParaRPr lang="en-IL" sz="3600" b="1" i="1" dirty="0">
              <a:latin typeface="+mn-lt"/>
            </a:endParaRPr>
          </a:p>
        </p:txBody>
      </p:sp>
      <p:sp>
        <p:nvSpPr>
          <p:cNvPr id="3" name="Content Placeholder 2">
            <a:extLst>
              <a:ext uri="{FF2B5EF4-FFF2-40B4-BE49-F238E27FC236}">
                <a16:creationId xmlns:a16="http://schemas.microsoft.com/office/drawing/2014/main" id="{E6F9FAFF-1AA1-7447-9817-24E9F76934A7}"/>
              </a:ext>
            </a:extLst>
          </p:cNvPr>
          <p:cNvSpPr>
            <a:spLocks noGrp="1"/>
          </p:cNvSpPr>
          <p:nvPr>
            <p:ph idx="1"/>
          </p:nvPr>
        </p:nvSpPr>
        <p:spPr>
          <a:xfrm>
            <a:off x="154546" y="731837"/>
            <a:ext cx="5164429" cy="6126163"/>
          </a:xfrm>
        </p:spPr>
        <p:txBody>
          <a:bodyPr>
            <a:normAutofit fontScale="32500" lnSpcReduction="20000"/>
          </a:bodyPr>
          <a:lstStyle/>
          <a:p>
            <a:pPr marL="0" indent="0">
              <a:buNone/>
            </a:pPr>
            <a:r>
              <a:rPr lang="en-US" sz="9800" b="1" dirty="0">
                <a:hlinkClick r:id="rId3"/>
              </a:rPr>
              <a:t>Auschwitz-Birkenau</a:t>
            </a:r>
            <a:r>
              <a:rPr lang="en-US" sz="9800" b="1" dirty="0"/>
              <a:t> (Poland)</a:t>
            </a:r>
          </a:p>
          <a:p>
            <a:pPr marL="0" indent="0">
              <a:buNone/>
            </a:pPr>
            <a:r>
              <a:rPr lang="en-US" sz="9800" b="1" dirty="0">
                <a:hlinkClick r:id="rId4"/>
              </a:rPr>
              <a:t>Belzec</a:t>
            </a:r>
            <a:r>
              <a:rPr lang="en-US" sz="9800" b="1" dirty="0"/>
              <a:t> (Poland)</a:t>
            </a:r>
          </a:p>
          <a:p>
            <a:pPr marL="0" indent="0">
              <a:buNone/>
            </a:pPr>
            <a:r>
              <a:rPr lang="en-US" sz="9800" b="1" dirty="0">
                <a:hlinkClick r:id="rId5"/>
              </a:rPr>
              <a:t>Chelmno</a:t>
            </a:r>
            <a:r>
              <a:rPr lang="en-US" sz="9800" b="1" dirty="0"/>
              <a:t> (Poland)</a:t>
            </a:r>
          </a:p>
          <a:p>
            <a:pPr marL="0" indent="0">
              <a:buNone/>
            </a:pPr>
            <a:r>
              <a:rPr lang="en-US" sz="9800" b="1" dirty="0">
                <a:hlinkClick r:id="rId6"/>
              </a:rPr>
              <a:t>Lvov</a:t>
            </a:r>
            <a:r>
              <a:rPr lang="en-US" sz="9800" b="1" dirty="0"/>
              <a:t> (Lviv, Ukraine)</a:t>
            </a:r>
          </a:p>
          <a:p>
            <a:pPr marL="0" indent="0">
              <a:buNone/>
            </a:pPr>
            <a:r>
              <a:rPr lang="en-US" sz="9800" b="1" dirty="0">
                <a:hlinkClick r:id="rId7"/>
              </a:rPr>
              <a:t>Majdanek</a:t>
            </a:r>
            <a:r>
              <a:rPr lang="en-US" sz="9800" b="1" dirty="0"/>
              <a:t> (Poland)</a:t>
            </a:r>
          </a:p>
          <a:p>
            <a:pPr marL="0" indent="0">
              <a:buNone/>
            </a:pPr>
            <a:r>
              <a:rPr lang="en-US" sz="9800" b="1" dirty="0">
                <a:hlinkClick r:id="rId8"/>
              </a:rPr>
              <a:t>Maly Trostenets</a:t>
            </a:r>
            <a:r>
              <a:rPr lang="en-US" sz="9800" b="1" dirty="0"/>
              <a:t> (Belarus)</a:t>
            </a:r>
          </a:p>
          <a:p>
            <a:pPr marL="0" indent="0">
              <a:buNone/>
            </a:pPr>
            <a:r>
              <a:rPr lang="en-US" sz="9800" b="1" dirty="0">
                <a:hlinkClick r:id="rId9"/>
              </a:rPr>
              <a:t>Natzweiler-Struthof</a:t>
            </a:r>
            <a:r>
              <a:rPr lang="en-US" sz="9800" b="1" dirty="0"/>
              <a:t> (France)</a:t>
            </a:r>
          </a:p>
          <a:p>
            <a:pPr marL="0" indent="0">
              <a:buNone/>
            </a:pPr>
            <a:r>
              <a:rPr lang="en-US" sz="9800" b="1" dirty="0">
                <a:hlinkClick r:id="rId10"/>
              </a:rPr>
              <a:t>Sajmište</a:t>
            </a:r>
            <a:r>
              <a:rPr lang="en-US" sz="9800" b="1" dirty="0"/>
              <a:t> (Serbia)</a:t>
            </a:r>
          </a:p>
          <a:p>
            <a:pPr marL="0" indent="0">
              <a:buNone/>
            </a:pPr>
            <a:r>
              <a:rPr lang="en-US" sz="9800" b="1" dirty="0">
                <a:hlinkClick r:id="rId11"/>
              </a:rPr>
              <a:t>Sobibor</a:t>
            </a:r>
            <a:r>
              <a:rPr lang="en-US" sz="9800" b="1" dirty="0"/>
              <a:t> (Poland)</a:t>
            </a:r>
          </a:p>
          <a:p>
            <a:pPr marL="0" indent="0">
              <a:buNone/>
            </a:pPr>
            <a:r>
              <a:rPr lang="en-US" sz="9800" b="1" dirty="0">
                <a:hlinkClick r:id="rId12"/>
              </a:rPr>
              <a:t>Treblinka</a:t>
            </a:r>
            <a:r>
              <a:rPr lang="en-US" sz="9800" b="1" dirty="0"/>
              <a:t> (Poland)</a:t>
            </a:r>
          </a:p>
          <a:p>
            <a:pPr marL="0" indent="0">
              <a:buNone/>
            </a:pPr>
            <a:r>
              <a:rPr lang="en-US" sz="9800" b="1" dirty="0">
                <a:hlinkClick r:id="rId13"/>
              </a:rPr>
              <a:t>Warsaw</a:t>
            </a:r>
            <a:r>
              <a:rPr lang="en-US" sz="9800" b="1" dirty="0"/>
              <a:t> (Poland)</a:t>
            </a:r>
          </a:p>
          <a:p>
            <a:pPr marL="0" indent="0">
              <a:buNone/>
            </a:pPr>
            <a:endParaRPr lang="en-IL" dirty="0"/>
          </a:p>
        </p:txBody>
      </p:sp>
      <p:sp>
        <p:nvSpPr>
          <p:cNvPr id="4" name="TextBox 3">
            <a:extLst>
              <a:ext uri="{FF2B5EF4-FFF2-40B4-BE49-F238E27FC236}">
                <a16:creationId xmlns:a16="http://schemas.microsoft.com/office/drawing/2014/main" id="{1961F835-1E54-201A-CE4A-E209A17F7020}"/>
              </a:ext>
            </a:extLst>
          </p:cNvPr>
          <p:cNvSpPr txBox="1"/>
          <p:nvPr/>
        </p:nvSpPr>
        <p:spPr>
          <a:xfrm>
            <a:off x="5468075" y="731837"/>
            <a:ext cx="6683044" cy="5509200"/>
          </a:xfrm>
          <a:prstGeom prst="rect">
            <a:avLst/>
          </a:prstGeom>
          <a:noFill/>
        </p:spPr>
        <p:txBody>
          <a:bodyPr wrap="square" rtlCol="0">
            <a:spAutoFit/>
          </a:bodyPr>
          <a:lstStyle/>
          <a:p>
            <a:r>
              <a:rPr lang="en-US" sz="3200" b="1" dirty="0"/>
              <a:t>This process required two stages: killing and disposal of the body. </a:t>
            </a:r>
          </a:p>
          <a:p>
            <a:br>
              <a:rPr lang="en-US" sz="3200" b="1" dirty="0"/>
            </a:br>
            <a:r>
              <a:rPr lang="en-US" sz="3200" b="1" dirty="0"/>
              <a:t>Victims were killed by </a:t>
            </a:r>
            <a:br>
              <a:rPr lang="en-US" sz="3200" b="1" dirty="0"/>
            </a:br>
            <a:r>
              <a:rPr lang="en-US" sz="3200" b="1" dirty="0"/>
              <a:t>a) gassing, b) starvation, </a:t>
            </a:r>
            <a:br>
              <a:rPr lang="en-US" sz="3200" b="1" dirty="0"/>
            </a:br>
            <a:r>
              <a:rPr lang="en-US" sz="3200" b="1" dirty="0"/>
              <a:t>c) disease, d) shooting, and </a:t>
            </a:r>
            <a:br>
              <a:rPr lang="en-US" sz="3200" b="1" dirty="0"/>
            </a:br>
            <a:r>
              <a:rPr lang="en-US" sz="3200" b="1" dirty="0"/>
              <a:t>e) scientific research. </a:t>
            </a:r>
          </a:p>
          <a:p>
            <a:br>
              <a:rPr lang="en-US" sz="3200" b="1" dirty="0"/>
            </a:br>
            <a:r>
              <a:rPr lang="en-US" sz="3200" b="1" dirty="0"/>
              <a:t>Bodies were disposed by </a:t>
            </a:r>
            <a:br>
              <a:rPr lang="en-US" sz="3200" b="1" dirty="0"/>
            </a:br>
            <a:r>
              <a:rPr lang="en-US" sz="3200" b="1" dirty="0"/>
              <a:t>a) cremation and scattering ashes, or b) mass graves.</a:t>
            </a:r>
            <a:endParaRPr lang="en-IL" sz="3200" b="1" dirty="0"/>
          </a:p>
        </p:txBody>
      </p:sp>
    </p:spTree>
    <p:extLst>
      <p:ext uri="{BB962C8B-B14F-4D97-AF65-F5344CB8AC3E}">
        <p14:creationId xmlns:p14="http://schemas.microsoft.com/office/powerpoint/2010/main" val="3840338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E1C8-855E-3576-32E4-23A81B2482D6}"/>
              </a:ext>
            </a:extLst>
          </p:cNvPr>
          <p:cNvSpPr>
            <a:spLocks noGrp="1"/>
          </p:cNvSpPr>
          <p:nvPr>
            <p:ph type="title"/>
          </p:nvPr>
        </p:nvSpPr>
        <p:spPr>
          <a:xfrm>
            <a:off x="1738647" y="25386"/>
            <a:ext cx="8834907" cy="731837"/>
          </a:xfrm>
        </p:spPr>
        <p:txBody>
          <a:bodyPr>
            <a:normAutofit/>
          </a:bodyPr>
          <a:lstStyle/>
          <a:p>
            <a:pPr algn="ctr"/>
            <a:r>
              <a:rPr lang="en-US" sz="3600" b="1" i="1" dirty="0">
                <a:latin typeface="+mn-lt"/>
              </a:rPr>
              <a:t>Treblinka extermination camp</a:t>
            </a:r>
            <a:endParaRPr lang="en-IL" sz="3600" b="1" i="1" dirty="0">
              <a:latin typeface="+mn-lt"/>
            </a:endParaRPr>
          </a:p>
        </p:txBody>
      </p:sp>
      <p:sp>
        <p:nvSpPr>
          <p:cNvPr id="3" name="Content Placeholder 2">
            <a:extLst>
              <a:ext uri="{FF2B5EF4-FFF2-40B4-BE49-F238E27FC236}">
                <a16:creationId xmlns:a16="http://schemas.microsoft.com/office/drawing/2014/main" id="{8BDEFF90-12C8-318A-12B6-748F99334530}"/>
              </a:ext>
            </a:extLst>
          </p:cNvPr>
          <p:cNvSpPr>
            <a:spLocks noGrp="1"/>
          </p:cNvSpPr>
          <p:nvPr>
            <p:ph idx="1"/>
          </p:nvPr>
        </p:nvSpPr>
        <p:spPr>
          <a:xfrm>
            <a:off x="1" y="731838"/>
            <a:ext cx="12192000" cy="1406055"/>
          </a:xfrm>
        </p:spPr>
        <p:txBody>
          <a:bodyPr>
            <a:normAutofit lnSpcReduction="10000"/>
          </a:bodyPr>
          <a:lstStyle/>
          <a:p>
            <a:r>
              <a:rPr lang="en-US" sz="3200" b="1" dirty="0"/>
              <a:t>Between 1941-1944, </a:t>
            </a:r>
            <a:r>
              <a:rPr lang="en-US" sz="3200" b="1" dirty="0">
                <a:hlinkClick r:id="rId2"/>
              </a:rPr>
              <a:t>Operation Reinhard</a:t>
            </a:r>
            <a:r>
              <a:rPr lang="en-US" sz="3200" b="1" dirty="0"/>
              <a:t> exterminated 800,000 Jews and 2,000 Roma at </a:t>
            </a:r>
            <a:r>
              <a:rPr lang="en-US" sz="3200" b="1" dirty="0">
                <a:hlinkClick r:id="rId3"/>
              </a:rPr>
              <a:t>Treblinka</a:t>
            </a:r>
            <a:r>
              <a:rPr lang="en-US" sz="3200" b="1" dirty="0"/>
              <a:t>. It was the second largest extermination after Auschwitz.</a:t>
            </a:r>
          </a:p>
        </p:txBody>
      </p:sp>
      <p:sp>
        <p:nvSpPr>
          <p:cNvPr id="8" name="TextBox 7">
            <a:extLst>
              <a:ext uri="{FF2B5EF4-FFF2-40B4-BE49-F238E27FC236}">
                <a16:creationId xmlns:a16="http://schemas.microsoft.com/office/drawing/2014/main" id="{2D557B6E-44F7-60CD-F0AE-3DEF6B5FCC98}"/>
              </a:ext>
            </a:extLst>
          </p:cNvPr>
          <p:cNvSpPr txBox="1"/>
          <p:nvPr/>
        </p:nvSpPr>
        <p:spPr>
          <a:xfrm>
            <a:off x="7919418" y="2868935"/>
            <a:ext cx="4272582" cy="2062103"/>
          </a:xfrm>
          <a:prstGeom prst="rect">
            <a:avLst/>
          </a:prstGeom>
          <a:noFill/>
        </p:spPr>
        <p:txBody>
          <a:bodyPr wrap="square" rtlCol="0">
            <a:spAutoFit/>
          </a:bodyPr>
          <a:lstStyle/>
          <a:p>
            <a:r>
              <a:rPr lang="en-US" sz="3200" b="1" dirty="0"/>
              <a:t>In August 1943, 200 prisoners escaped and many SS were killed during a </a:t>
            </a:r>
            <a:r>
              <a:rPr lang="en-US" sz="3200" b="1" dirty="0">
                <a:hlinkClick r:id="rId4"/>
              </a:rPr>
              <a:t>prisoner revolt</a:t>
            </a:r>
            <a:r>
              <a:rPr lang="en-US" sz="3200" b="1" dirty="0"/>
              <a:t>.</a:t>
            </a:r>
          </a:p>
        </p:txBody>
      </p:sp>
      <p:pic>
        <p:nvPicPr>
          <p:cNvPr id="5" name="Picture 4">
            <a:extLst>
              <a:ext uri="{FF2B5EF4-FFF2-40B4-BE49-F238E27FC236}">
                <a16:creationId xmlns:a16="http://schemas.microsoft.com/office/drawing/2014/main" id="{97EF3B9C-1887-8F65-481E-74358E5F0CC2}"/>
              </a:ext>
            </a:extLst>
          </p:cNvPr>
          <p:cNvPicPr>
            <a:picLocks noChangeAspect="1"/>
          </p:cNvPicPr>
          <p:nvPr/>
        </p:nvPicPr>
        <p:blipFill>
          <a:blip r:embed="rId5"/>
          <a:stretch>
            <a:fillRect/>
          </a:stretch>
        </p:blipFill>
        <p:spPr>
          <a:xfrm>
            <a:off x="278916" y="2137893"/>
            <a:ext cx="7402139" cy="4583947"/>
          </a:xfrm>
          <a:prstGeom prst="rect">
            <a:avLst/>
          </a:prstGeom>
        </p:spPr>
      </p:pic>
    </p:spTree>
    <p:extLst>
      <p:ext uri="{BB962C8B-B14F-4D97-AF65-F5344CB8AC3E}">
        <p14:creationId xmlns:p14="http://schemas.microsoft.com/office/powerpoint/2010/main" val="157489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90E670-529E-26E7-36E9-F0090E17A7B9}"/>
              </a:ext>
            </a:extLst>
          </p:cNvPr>
          <p:cNvSpPr txBox="1"/>
          <p:nvPr/>
        </p:nvSpPr>
        <p:spPr>
          <a:xfrm>
            <a:off x="1633052" y="661652"/>
            <a:ext cx="4355976" cy="369332"/>
          </a:xfrm>
          <a:prstGeom prst="rect">
            <a:avLst/>
          </a:prstGeom>
          <a:noFill/>
        </p:spPr>
        <p:txBody>
          <a:bodyPr wrap="square" rtlCol="0">
            <a:spAutoFit/>
          </a:bodyPr>
          <a:lstStyle/>
          <a:p>
            <a:r>
              <a:rPr lang="en-US" dirty="0"/>
              <a:t>	  </a:t>
            </a:r>
          </a:p>
        </p:txBody>
      </p:sp>
      <p:sp>
        <p:nvSpPr>
          <p:cNvPr id="3" name="TextBox 2">
            <a:extLst>
              <a:ext uri="{FF2B5EF4-FFF2-40B4-BE49-F238E27FC236}">
                <a16:creationId xmlns:a16="http://schemas.microsoft.com/office/drawing/2014/main" id="{5F95AAD0-E8FE-59AD-338B-A1070254D2DE}"/>
              </a:ext>
            </a:extLst>
          </p:cNvPr>
          <p:cNvSpPr txBox="1"/>
          <p:nvPr/>
        </p:nvSpPr>
        <p:spPr>
          <a:xfrm>
            <a:off x="1605402" y="3573017"/>
            <a:ext cx="4355976" cy="2246769"/>
          </a:xfrm>
          <a:prstGeom prst="rect">
            <a:avLst/>
          </a:prstGeom>
          <a:noFill/>
        </p:spPr>
        <p:txBody>
          <a:bodyPr wrap="square" rtlCol="0">
            <a:spAutoFit/>
          </a:bodyPr>
          <a:lstStyle/>
          <a:p>
            <a:r>
              <a:rPr lang="en-US" sz="2800" b="1" dirty="0"/>
              <a:t>IV: Romanian Holocaust</a:t>
            </a:r>
          </a:p>
          <a:p>
            <a:r>
              <a:rPr lang="en-US" sz="2800" b="1" dirty="0"/>
              <a:t>      Romanian anti-Semitism</a:t>
            </a:r>
          </a:p>
          <a:p>
            <a:r>
              <a:rPr lang="en-US" sz="2800" b="1" dirty="0"/>
              <a:t>      Romanian Holocaust	</a:t>
            </a:r>
          </a:p>
          <a:p>
            <a:r>
              <a:rPr lang="en-US" sz="2800" b="1" dirty="0"/>
              <a:t>      Death Trains	</a:t>
            </a:r>
          </a:p>
          <a:p>
            <a:r>
              <a:rPr lang="en-US" sz="2800" b="1" dirty="0"/>
              <a:t>      Burning alive	</a:t>
            </a:r>
          </a:p>
        </p:txBody>
      </p:sp>
      <p:sp>
        <p:nvSpPr>
          <p:cNvPr id="4" name="TextBox 3">
            <a:extLst>
              <a:ext uri="{FF2B5EF4-FFF2-40B4-BE49-F238E27FC236}">
                <a16:creationId xmlns:a16="http://schemas.microsoft.com/office/drawing/2014/main" id="{96615A27-7523-38A8-0E3A-3ECFC7FA6FF1}"/>
              </a:ext>
            </a:extLst>
          </p:cNvPr>
          <p:cNvSpPr txBox="1"/>
          <p:nvPr/>
        </p:nvSpPr>
        <p:spPr>
          <a:xfrm>
            <a:off x="1991544" y="15322"/>
            <a:ext cx="8424936" cy="646331"/>
          </a:xfrm>
          <a:prstGeom prst="rect">
            <a:avLst/>
          </a:prstGeom>
          <a:noFill/>
        </p:spPr>
        <p:txBody>
          <a:bodyPr wrap="square" rtlCol="0">
            <a:spAutoFit/>
          </a:bodyPr>
          <a:lstStyle/>
          <a:p>
            <a:pPr algn="ctr"/>
            <a:r>
              <a:rPr lang="en-US" sz="3600" b="1" i="1" dirty="0">
                <a:solidFill>
                  <a:prstClr val="black"/>
                </a:solidFill>
                <a:ea typeface="Calibri Light" panose="020F0302020204030204" pitchFamily="34" charset="0"/>
                <a:cs typeface="Calibri Light" panose="020F0302020204030204" pitchFamily="34" charset="0"/>
              </a:rPr>
              <a:t>Chapter Headings (cont.)</a:t>
            </a:r>
            <a:endParaRPr lang="en-IL" dirty="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CCCFA947-AA21-19B4-B226-A549E5982450}"/>
              </a:ext>
            </a:extLst>
          </p:cNvPr>
          <p:cNvSpPr txBox="1"/>
          <p:nvPr/>
        </p:nvSpPr>
        <p:spPr>
          <a:xfrm>
            <a:off x="1633052" y="934595"/>
            <a:ext cx="4750980" cy="3108543"/>
          </a:xfrm>
          <a:prstGeom prst="rect">
            <a:avLst/>
          </a:prstGeom>
          <a:noFill/>
        </p:spPr>
        <p:txBody>
          <a:bodyPr wrap="square" rtlCol="0">
            <a:spAutoFit/>
          </a:bodyPr>
          <a:lstStyle/>
          <a:p>
            <a:pPr>
              <a:defRPr/>
            </a:pPr>
            <a:r>
              <a:rPr lang="en-US" sz="2800" b="1" dirty="0">
                <a:solidFill>
                  <a:prstClr val="black"/>
                </a:solidFill>
                <a:latin typeface="Calibri"/>
              </a:rPr>
              <a:t>III: Related Phenomena</a:t>
            </a:r>
          </a:p>
          <a:p>
            <a:pPr>
              <a:defRPr/>
            </a:pPr>
            <a:r>
              <a:rPr lang="en-US" sz="2800" b="1" dirty="0">
                <a:solidFill>
                  <a:prstClr val="black"/>
                </a:solidFill>
                <a:latin typeface="Calibri"/>
              </a:rPr>
              <a:t>      Jewish Survivors	</a:t>
            </a:r>
          </a:p>
          <a:p>
            <a:pPr>
              <a:defRPr/>
            </a:pPr>
            <a:r>
              <a:rPr lang="en-US" sz="2800" b="1" dirty="0">
                <a:solidFill>
                  <a:prstClr val="black"/>
                </a:solidFill>
                <a:latin typeface="Calibri"/>
              </a:rPr>
              <a:t>      Anti-Semitism	</a:t>
            </a:r>
          </a:p>
          <a:p>
            <a:pPr>
              <a:defRPr/>
            </a:pPr>
            <a:r>
              <a:rPr lang="en-US" sz="2800" b="1" dirty="0">
                <a:solidFill>
                  <a:prstClr val="black"/>
                </a:solidFill>
                <a:latin typeface="Calibri"/>
              </a:rPr>
              <a:t>      Marrano Phenomenon</a:t>
            </a:r>
          </a:p>
          <a:p>
            <a:pPr>
              <a:defRPr/>
            </a:pPr>
            <a:r>
              <a:rPr lang="en-US" sz="2800" b="1" dirty="0">
                <a:solidFill>
                  <a:prstClr val="black"/>
                </a:solidFill>
                <a:latin typeface="Calibri"/>
              </a:rPr>
              <a:t>      Marcel Prost’s mother</a:t>
            </a:r>
          </a:p>
          <a:p>
            <a:pPr>
              <a:defRPr/>
            </a:pPr>
            <a:r>
              <a:rPr lang="en-US" sz="2800" b="1" dirty="0">
                <a:solidFill>
                  <a:prstClr val="black"/>
                </a:solidFill>
                <a:latin typeface="Calibri"/>
              </a:rPr>
              <a:t>      Education vs. anti-Semitism</a:t>
            </a:r>
            <a:br>
              <a:rPr lang="en-US" sz="2800" b="1" dirty="0">
                <a:solidFill>
                  <a:prstClr val="black"/>
                </a:solidFill>
                <a:latin typeface="Calibri"/>
              </a:rPr>
            </a:br>
            <a:r>
              <a:rPr lang="en-US" sz="2800" b="1" dirty="0">
                <a:solidFill>
                  <a:prstClr val="black"/>
                </a:solidFill>
                <a:latin typeface="Calibri"/>
              </a:rPr>
              <a:t>      </a:t>
            </a:r>
            <a:endParaRPr lang="en-IL" dirty="0"/>
          </a:p>
        </p:txBody>
      </p:sp>
      <p:sp>
        <p:nvSpPr>
          <p:cNvPr id="6" name="TextBox 5">
            <a:extLst>
              <a:ext uri="{FF2B5EF4-FFF2-40B4-BE49-F238E27FC236}">
                <a16:creationId xmlns:a16="http://schemas.microsoft.com/office/drawing/2014/main" id="{9D3683EA-7E56-50DD-2D57-717F8935CF0C}"/>
              </a:ext>
            </a:extLst>
          </p:cNvPr>
          <p:cNvSpPr txBox="1"/>
          <p:nvPr/>
        </p:nvSpPr>
        <p:spPr>
          <a:xfrm>
            <a:off x="6384032" y="934594"/>
            <a:ext cx="4283968" cy="3539430"/>
          </a:xfrm>
          <a:prstGeom prst="rect">
            <a:avLst/>
          </a:prstGeom>
          <a:noFill/>
        </p:spPr>
        <p:txBody>
          <a:bodyPr wrap="square" rtlCol="0">
            <a:spAutoFit/>
          </a:bodyPr>
          <a:lstStyle/>
          <a:p>
            <a:pPr>
              <a:defRPr/>
            </a:pPr>
            <a:r>
              <a:rPr lang="en-US" sz="2800" b="1" dirty="0">
                <a:solidFill>
                  <a:prstClr val="black"/>
                </a:solidFill>
                <a:latin typeface="Calibri"/>
              </a:rPr>
              <a:t>Postscript</a:t>
            </a:r>
          </a:p>
          <a:p>
            <a:pPr>
              <a:defRPr/>
            </a:pPr>
            <a:r>
              <a:rPr lang="en-US" sz="2800" b="1" dirty="0">
                <a:solidFill>
                  <a:prstClr val="black"/>
                </a:solidFill>
                <a:latin typeface="Calibri"/>
              </a:rPr>
              <a:t>      Holocaust manifesto</a:t>
            </a:r>
          </a:p>
          <a:p>
            <a:r>
              <a:rPr lang="en-US" sz="2800" b="1" dirty="0"/>
              <a:t>Annotated Bibliography</a:t>
            </a:r>
          </a:p>
          <a:p>
            <a:r>
              <a:rPr lang="en-US" sz="2800" b="1" dirty="0"/>
              <a:t>    William Lawrence Shirer</a:t>
            </a:r>
          </a:p>
          <a:p>
            <a:r>
              <a:rPr lang="en-US" sz="2800" b="1" dirty="0"/>
              <a:t>    Ian Kershaw</a:t>
            </a:r>
          </a:p>
          <a:p>
            <a:r>
              <a:rPr lang="en-US" sz="2800" b="1" dirty="0"/>
              <a:t>    Elie Wiesel</a:t>
            </a:r>
          </a:p>
          <a:p>
            <a:r>
              <a:rPr lang="en-US" sz="2800" b="1" dirty="0"/>
              <a:t>    Leon Goldensohn</a:t>
            </a:r>
          </a:p>
          <a:p>
            <a:r>
              <a:rPr lang="en-US" sz="2800" b="1" dirty="0"/>
              <a:t>References</a:t>
            </a:r>
            <a:endParaRPr lang="en-IL" sz="2800" b="1" dirty="0"/>
          </a:p>
        </p:txBody>
      </p:sp>
    </p:spTree>
    <p:extLst>
      <p:ext uri="{BB962C8B-B14F-4D97-AF65-F5344CB8AC3E}">
        <p14:creationId xmlns:p14="http://schemas.microsoft.com/office/powerpoint/2010/main" val="2825186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115A-59B2-41C2-E017-EB233A749EE5}"/>
              </a:ext>
            </a:extLst>
          </p:cNvPr>
          <p:cNvSpPr>
            <a:spLocks noGrp="1"/>
          </p:cNvSpPr>
          <p:nvPr>
            <p:ph type="title"/>
          </p:nvPr>
        </p:nvSpPr>
        <p:spPr>
          <a:xfrm>
            <a:off x="1981200" y="1"/>
            <a:ext cx="8229600" cy="731837"/>
          </a:xfrm>
        </p:spPr>
        <p:txBody>
          <a:bodyPr>
            <a:normAutofit/>
          </a:bodyPr>
          <a:lstStyle/>
          <a:p>
            <a:pPr algn="ctr"/>
            <a:r>
              <a:rPr lang="en-US" sz="3600" b="1" i="1" dirty="0">
                <a:latin typeface="+mn-lt"/>
                <a:hlinkClick r:id="rId2"/>
              </a:rPr>
              <a:t>Death trains</a:t>
            </a:r>
            <a:r>
              <a:rPr lang="en-US" sz="3600" b="1" i="1" dirty="0">
                <a:latin typeface="+mn-lt"/>
              </a:rPr>
              <a:t> and </a:t>
            </a:r>
            <a:r>
              <a:rPr lang="en-US" sz="3600" b="1" i="1" dirty="0">
                <a:latin typeface="+mn-lt"/>
                <a:hlinkClick r:id="rId3"/>
              </a:rPr>
              <a:t>death marches</a:t>
            </a:r>
            <a:endParaRPr lang="en-IL" sz="3600" b="1" i="1" dirty="0">
              <a:latin typeface="+mn-lt"/>
            </a:endParaRPr>
          </a:p>
        </p:txBody>
      </p:sp>
      <p:sp>
        <p:nvSpPr>
          <p:cNvPr id="3" name="Content Placeholder 2">
            <a:extLst>
              <a:ext uri="{FF2B5EF4-FFF2-40B4-BE49-F238E27FC236}">
                <a16:creationId xmlns:a16="http://schemas.microsoft.com/office/drawing/2014/main" id="{C61A5D73-6DBF-9251-E2DE-E3996CB385A4}"/>
              </a:ext>
            </a:extLst>
          </p:cNvPr>
          <p:cNvSpPr>
            <a:spLocks noGrp="1"/>
          </p:cNvSpPr>
          <p:nvPr>
            <p:ph idx="1"/>
          </p:nvPr>
        </p:nvSpPr>
        <p:spPr>
          <a:xfrm>
            <a:off x="0" y="620688"/>
            <a:ext cx="12192000" cy="6237312"/>
          </a:xfrm>
        </p:spPr>
        <p:txBody>
          <a:bodyPr>
            <a:normAutofit/>
          </a:bodyPr>
          <a:lstStyle/>
          <a:p>
            <a:r>
              <a:rPr lang="en-US" sz="3200" b="1" dirty="0"/>
              <a:t>On June 28-29, 1941, about 5,000 Romanian Jews were arrested and brought to the police court in </a:t>
            </a:r>
            <a:r>
              <a:rPr lang="en-US" sz="3200" b="1" dirty="0">
                <a:hlinkClick r:id="rId4"/>
              </a:rPr>
              <a:t>Iași</a:t>
            </a:r>
            <a:r>
              <a:rPr lang="en-US" sz="3200" b="1" dirty="0"/>
              <a:t>. Half were shot or beaten to death. </a:t>
            </a:r>
          </a:p>
          <a:p>
            <a:r>
              <a:rPr lang="en-US" sz="3200" b="1" dirty="0"/>
              <a:t>Those left alive were loaded into cattle cars. Due to lack of water, heat, overcrowding, suffocation and suicides, by July 6 only several hundred remained alive.</a:t>
            </a:r>
          </a:p>
          <a:p>
            <a:r>
              <a:rPr lang="en-US" sz="3200" b="1" dirty="0"/>
              <a:t>Throwing oneself on the ground during a death march was suicide. Being shot if one fell was known. The dead were placed in a wagon that followed the convoy.</a:t>
            </a:r>
          </a:p>
          <a:p>
            <a:r>
              <a:rPr lang="en-US" sz="3200" b="1" dirty="0"/>
              <a:t>Sometimes, Allied army advances triggered death marches. </a:t>
            </a:r>
          </a:p>
          <a:p>
            <a:r>
              <a:rPr lang="en-US" sz="3200" b="1" dirty="0"/>
              <a:t>During June 1944, the SS tried to erase extermination camp evidence and prevent those not yet executed from testifying.</a:t>
            </a:r>
            <a:endParaRPr lang="en-IL" sz="3200" b="1" dirty="0"/>
          </a:p>
        </p:txBody>
      </p:sp>
    </p:spTree>
    <p:extLst>
      <p:ext uri="{BB962C8B-B14F-4D97-AF65-F5344CB8AC3E}">
        <p14:creationId xmlns:p14="http://schemas.microsoft.com/office/powerpoint/2010/main" val="3831469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E160F-231A-4518-E700-7D0CB6C2601D}"/>
              </a:ext>
            </a:extLst>
          </p:cNvPr>
          <p:cNvSpPr>
            <a:spLocks noGrp="1"/>
          </p:cNvSpPr>
          <p:nvPr>
            <p:ph type="title"/>
          </p:nvPr>
        </p:nvSpPr>
        <p:spPr>
          <a:xfrm>
            <a:off x="2063552" y="26472"/>
            <a:ext cx="7544087" cy="738232"/>
          </a:xfrm>
        </p:spPr>
        <p:txBody>
          <a:bodyPr>
            <a:normAutofit/>
          </a:bodyPr>
          <a:lstStyle/>
          <a:p>
            <a:pPr algn="ctr"/>
            <a:r>
              <a:rPr lang="en-US" sz="3600" b="1" i="1" dirty="0">
                <a:latin typeface="+mn-lt"/>
                <a:hlinkClick r:id="rId2"/>
              </a:rPr>
              <a:t>Suicide</a:t>
            </a:r>
            <a:endParaRPr lang="en-IL" sz="3600" b="1" i="1" dirty="0">
              <a:latin typeface="+mn-lt"/>
            </a:endParaRPr>
          </a:p>
        </p:txBody>
      </p:sp>
      <p:sp>
        <p:nvSpPr>
          <p:cNvPr id="3" name="Content Placeholder 2">
            <a:extLst>
              <a:ext uri="{FF2B5EF4-FFF2-40B4-BE49-F238E27FC236}">
                <a16:creationId xmlns:a16="http://schemas.microsoft.com/office/drawing/2014/main" id="{D0A471F2-70EB-32A2-0127-1271605C3B9E}"/>
              </a:ext>
            </a:extLst>
          </p:cNvPr>
          <p:cNvSpPr>
            <a:spLocks noGrp="1"/>
          </p:cNvSpPr>
          <p:nvPr>
            <p:ph idx="1"/>
          </p:nvPr>
        </p:nvSpPr>
        <p:spPr>
          <a:xfrm>
            <a:off x="0" y="692696"/>
            <a:ext cx="12192000" cy="1689896"/>
          </a:xfrm>
        </p:spPr>
        <p:txBody>
          <a:bodyPr>
            <a:normAutofit lnSpcReduction="10000"/>
          </a:bodyPr>
          <a:lstStyle/>
          <a:p>
            <a:pPr marL="0" indent="0">
              <a:buNone/>
            </a:pPr>
            <a:r>
              <a:rPr lang="en-US" sz="3200" b="1" dirty="0"/>
              <a:t>People condemned to death must adapt to the situation. The only solution in extermination camps was to accept the certainty of death. There were 2 ways to avoid gassing or incineration: escape or commit suicide. Both were often fatal because the wire fence was electrified</a:t>
            </a:r>
            <a:r>
              <a:rPr lang="en-US" sz="3200" dirty="0"/>
              <a:t>.</a:t>
            </a:r>
            <a:endParaRPr lang="en-IL" sz="3200" dirty="0"/>
          </a:p>
        </p:txBody>
      </p:sp>
      <p:sp>
        <p:nvSpPr>
          <p:cNvPr id="6" name="TextBox 5">
            <a:extLst>
              <a:ext uri="{FF2B5EF4-FFF2-40B4-BE49-F238E27FC236}">
                <a16:creationId xmlns:a16="http://schemas.microsoft.com/office/drawing/2014/main" id="{2CB4DC50-9B6D-97D7-CF48-1752FCE1BFB1}"/>
              </a:ext>
            </a:extLst>
          </p:cNvPr>
          <p:cNvSpPr txBox="1"/>
          <p:nvPr/>
        </p:nvSpPr>
        <p:spPr>
          <a:xfrm>
            <a:off x="3528811" y="6156152"/>
            <a:ext cx="4901763" cy="523220"/>
          </a:xfrm>
          <a:prstGeom prst="rect">
            <a:avLst/>
          </a:prstGeom>
          <a:noFill/>
        </p:spPr>
        <p:txBody>
          <a:bodyPr wrap="square" rtlCol="0">
            <a:spAutoFit/>
          </a:bodyPr>
          <a:lstStyle/>
          <a:p>
            <a:pPr algn="ctr"/>
            <a:r>
              <a:rPr lang="en-US" sz="2800" i="1" dirty="0"/>
              <a:t>Suicide by electrocution</a:t>
            </a:r>
            <a:endParaRPr lang="en-IL" sz="2800" i="1" dirty="0"/>
          </a:p>
        </p:txBody>
      </p:sp>
      <p:pic>
        <p:nvPicPr>
          <p:cNvPr id="5" name="Picture 4">
            <a:extLst>
              <a:ext uri="{FF2B5EF4-FFF2-40B4-BE49-F238E27FC236}">
                <a16:creationId xmlns:a16="http://schemas.microsoft.com/office/drawing/2014/main" id="{C785E4CF-184D-F7BB-3D09-6D077DA87FBB}"/>
              </a:ext>
            </a:extLst>
          </p:cNvPr>
          <p:cNvPicPr>
            <a:picLocks noChangeAspect="1"/>
          </p:cNvPicPr>
          <p:nvPr/>
        </p:nvPicPr>
        <p:blipFill>
          <a:blip r:embed="rId3"/>
          <a:stretch>
            <a:fillRect/>
          </a:stretch>
        </p:blipFill>
        <p:spPr>
          <a:xfrm>
            <a:off x="2988316" y="2295119"/>
            <a:ext cx="5982751" cy="3861033"/>
          </a:xfrm>
          <a:prstGeom prst="rect">
            <a:avLst/>
          </a:prstGeom>
        </p:spPr>
      </p:pic>
    </p:spTree>
    <p:extLst>
      <p:ext uri="{BB962C8B-B14F-4D97-AF65-F5344CB8AC3E}">
        <p14:creationId xmlns:p14="http://schemas.microsoft.com/office/powerpoint/2010/main" val="1615168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66A3-4F3A-7119-6D5E-5EC8C475C1D1}"/>
              </a:ext>
            </a:extLst>
          </p:cNvPr>
          <p:cNvSpPr>
            <a:spLocks noGrp="1"/>
          </p:cNvSpPr>
          <p:nvPr>
            <p:ph type="title"/>
          </p:nvPr>
        </p:nvSpPr>
        <p:spPr>
          <a:xfrm>
            <a:off x="3152676" y="15321"/>
            <a:ext cx="5732430" cy="716516"/>
          </a:xfrm>
        </p:spPr>
        <p:txBody>
          <a:bodyPr>
            <a:normAutofit/>
          </a:bodyPr>
          <a:lstStyle/>
          <a:p>
            <a:pPr algn="ctr"/>
            <a:r>
              <a:rPr lang="en-US" sz="3600" b="1" i="1" dirty="0">
                <a:latin typeface="+mn-lt"/>
              </a:rPr>
              <a:t>Murder by scientific research</a:t>
            </a:r>
            <a:endParaRPr lang="en-IL" sz="3600" b="1" i="1" dirty="0">
              <a:latin typeface="+mn-lt"/>
            </a:endParaRPr>
          </a:p>
        </p:txBody>
      </p:sp>
      <p:sp>
        <p:nvSpPr>
          <p:cNvPr id="3" name="Content Placeholder 2">
            <a:extLst>
              <a:ext uri="{FF2B5EF4-FFF2-40B4-BE49-F238E27FC236}">
                <a16:creationId xmlns:a16="http://schemas.microsoft.com/office/drawing/2014/main" id="{32C61531-41D6-C6A8-A319-37E015CE65CE}"/>
              </a:ext>
            </a:extLst>
          </p:cNvPr>
          <p:cNvSpPr>
            <a:spLocks noGrp="1"/>
          </p:cNvSpPr>
          <p:nvPr>
            <p:ph idx="1"/>
          </p:nvPr>
        </p:nvSpPr>
        <p:spPr>
          <a:xfrm>
            <a:off x="-1" y="731838"/>
            <a:ext cx="8617912" cy="5073427"/>
          </a:xfrm>
        </p:spPr>
        <p:txBody>
          <a:bodyPr>
            <a:noAutofit/>
          </a:bodyPr>
          <a:lstStyle/>
          <a:p>
            <a:r>
              <a:rPr lang="en-US" sz="3200" b="1" dirty="0">
                <a:hlinkClick r:id="rId3"/>
              </a:rPr>
              <a:t>Josef Mengele</a:t>
            </a:r>
            <a:r>
              <a:rPr lang="en-US" sz="3200" b="1" dirty="0"/>
              <a:t>, the “Director of human experiments”, was nicknamed </a:t>
            </a:r>
            <a:r>
              <a:rPr lang="en-US" sz="3200" b="1" i="1" dirty="0"/>
              <a:t>Angel of Death</a:t>
            </a:r>
            <a:r>
              <a:rPr lang="en-US" sz="3200" b="1" dirty="0"/>
              <a:t>.</a:t>
            </a:r>
          </a:p>
          <a:p>
            <a:r>
              <a:rPr lang="en-US" sz="3200" b="1" dirty="0"/>
              <a:t>He had degrees in anthropology and medicine.</a:t>
            </a:r>
          </a:p>
          <a:p>
            <a:r>
              <a:rPr lang="en-US" sz="3200" b="1" dirty="0"/>
              <a:t>Mengele became chief physician in the </a:t>
            </a:r>
            <a:r>
              <a:rPr lang="en-US" sz="3200" b="1" dirty="0">
                <a:hlinkClick r:id="rId4"/>
              </a:rPr>
              <a:t>Roma</a:t>
            </a:r>
            <a:r>
              <a:rPr lang="en-US" sz="3200" b="1" dirty="0"/>
              <a:t> (Gypsy) sector of </a:t>
            </a:r>
            <a:r>
              <a:rPr lang="en-US" sz="3200" b="1" dirty="0">
                <a:hlinkClick r:id="rId5"/>
              </a:rPr>
              <a:t>Birkenau</a:t>
            </a:r>
            <a:r>
              <a:rPr lang="en-US" sz="3200" b="1" dirty="0"/>
              <a:t> extermination camp.</a:t>
            </a:r>
          </a:p>
          <a:p>
            <a:r>
              <a:rPr lang="en-US" sz="3200" b="1" dirty="0"/>
              <a:t>At </a:t>
            </a:r>
            <a:r>
              <a:rPr lang="en-US" sz="3200" b="1" dirty="0">
                <a:hlinkClick r:id="rId6"/>
              </a:rPr>
              <a:t>Auschwitz</a:t>
            </a:r>
            <a:r>
              <a:rPr lang="en-US" sz="3200" b="1" dirty="0"/>
              <a:t>, Mengele conducted "research" on twins, dwarfs, and babies with abnormalities. </a:t>
            </a:r>
          </a:p>
          <a:p>
            <a:r>
              <a:rPr lang="en-US" sz="3200" b="1" dirty="0"/>
              <a:t>Mengele fled to South America and hid in various countries under different names until </a:t>
            </a:r>
            <a:br>
              <a:rPr lang="en-US" sz="3200" b="1" dirty="0"/>
            </a:br>
            <a:r>
              <a:rPr lang="en-US" sz="3200" b="1" dirty="0"/>
              <a:t>he died at age 67.</a:t>
            </a:r>
          </a:p>
          <a:p>
            <a:endParaRPr lang="en-IL" sz="3200" b="1" dirty="0"/>
          </a:p>
        </p:txBody>
      </p:sp>
      <p:sp>
        <p:nvSpPr>
          <p:cNvPr id="5" name="TextBox 4">
            <a:extLst>
              <a:ext uri="{FF2B5EF4-FFF2-40B4-BE49-F238E27FC236}">
                <a16:creationId xmlns:a16="http://schemas.microsoft.com/office/drawing/2014/main" id="{A10D09A6-D808-ED00-15B4-54F33D3307B3}"/>
              </a:ext>
            </a:extLst>
          </p:cNvPr>
          <p:cNvSpPr txBox="1"/>
          <p:nvPr/>
        </p:nvSpPr>
        <p:spPr>
          <a:xfrm>
            <a:off x="8708704" y="5231765"/>
            <a:ext cx="3419872" cy="461665"/>
          </a:xfrm>
          <a:prstGeom prst="rect">
            <a:avLst/>
          </a:prstGeom>
          <a:noFill/>
        </p:spPr>
        <p:txBody>
          <a:bodyPr wrap="square" rtlCol="0">
            <a:spAutoFit/>
          </a:bodyPr>
          <a:lstStyle/>
          <a:p>
            <a:r>
              <a:rPr lang="en-US" sz="2400" i="1" dirty="0"/>
              <a:t>Josef Mengele 1911-1979</a:t>
            </a:r>
            <a:endParaRPr lang="en-IL" sz="2400" i="1" dirty="0"/>
          </a:p>
        </p:txBody>
      </p:sp>
      <p:pic>
        <p:nvPicPr>
          <p:cNvPr id="7" name="Picture 6">
            <a:extLst>
              <a:ext uri="{FF2B5EF4-FFF2-40B4-BE49-F238E27FC236}">
                <a16:creationId xmlns:a16="http://schemas.microsoft.com/office/drawing/2014/main" id="{D0A962A1-2564-4D76-825F-0B7A5663A494}"/>
              </a:ext>
            </a:extLst>
          </p:cNvPr>
          <p:cNvPicPr>
            <a:picLocks noChangeAspect="1"/>
          </p:cNvPicPr>
          <p:nvPr/>
        </p:nvPicPr>
        <p:blipFill>
          <a:blip r:embed="rId7"/>
          <a:stretch>
            <a:fillRect/>
          </a:stretch>
        </p:blipFill>
        <p:spPr>
          <a:xfrm>
            <a:off x="8799498" y="728525"/>
            <a:ext cx="3238285" cy="4503240"/>
          </a:xfrm>
          <a:prstGeom prst="rect">
            <a:avLst/>
          </a:prstGeom>
        </p:spPr>
      </p:pic>
    </p:spTree>
    <p:extLst>
      <p:ext uri="{BB962C8B-B14F-4D97-AF65-F5344CB8AC3E}">
        <p14:creationId xmlns:p14="http://schemas.microsoft.com/office/powerpoint/2010/main" val="3376480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9AE1-65AC-63AD-1791-17292413A143}"/>
              </a:ext>
            </a:extLst>
          </p:cNvPr>
          <p:cNvSpPr>
            <a:spLocks noGrp="1"/>
          </p:cNvSpPr>
          <p:nvPr>
            <p:ph type="title"/>
          </p:nvPr>
        </p:nvSpPr>
        <p:spPr>
          <a:xfrm>
            <a:off x="1981200" y="106701"/>
            <a:ext cx="8229600" cy="666224"/>
          </a:xfrm>
        </p:spPr>
        <p:txBody>
          <a:bodyPr>
            <a:normAutofit/>
          </a:bodyPr>
          <a:lstStyle/>
          <a:p>
            <a:pPr algn="ctr"/>
            <a:r>
              <a:rPr lang="en-US" sz="3600" b="1" i="1" dirty="0">
                <a:latin typeface="+mn-lt"/>
              </a:rPr>
              <a:t>Kapo concept</a:t>
            </a:r>
            <a:endParaRPr lang="en-IL" sz="3600" b="1" i="1" dirty="0">
              <a:latin typeface="+mn-lt"/>
            </a:endParaRPr>
          </a:p>
        </p:txBody>
      </p:sp>
      <p:sp>
        <p:nvSpPr>
          <p:cNvPr id="3" name="Content Placeholder 2">
            <a:extLst>
              <a:ext uri="{FF2B5EF4-FFF2-40B4-BE49-F238E27FC236}">
                <a16:creationId xmlns:a16="http://schemas.microsoft.com/office/drawing/2014/main" id="{90FC1FC6-65ED-78C4-A5B6-B8F2DAA0FAC6}"/>
              </a:ext>
            </a:extLst>
          </p:cNvPr>
          <p:cNvSpPr>
            <a:spLocks noGrp="1"/>
          </p:cNvSpPr>
          <p:nvPr>
            <p:ph idx="1"/>
          </p:nvPr>
        </p:nvSpPr>
        <p:spPr>
          <a:xfrm>
            <a:off x="0" y="772924"/>
            <a:ext cx="12192000" cy="6085075"/>
          </a:xfrm>
        </p:spPr>
        <p:txBody>
          <a:bodyPr/>
          <a:lstStyle/>
          <a:p>
            <a:endParaRPr lang="ro-RO" b="1" dirty="0"/>
          </a:p>
          <a:p>
            <a:r>
              <a:rPr lang="en-US" sz="3200" b="1" dirty="0"/>
              <a:t>Some </a:t>
            </a:r>
            <a:r>
              <a:rPr lang="en-US" sz="3200" b="1" dirty="0">
                <a:hlinkClick r:id="rId2"/>
              </a:rPr>
              <a:t>Kapos</a:t>
            </a:r>
            <a:r>
              <a:rPr lang="en-US" sz="3200" b="1" dirty="0"/>
              <a:t> helped the victims by procuring </a:t>
            </a:r>
            <a:br>
              <a:rPr lang="en-US" sz="3200" b="1" dirty="0"/>
            </a:br>
            <a:r>
              <a:rPr lang="en-US" sz="3200" b="1" dirty="0"/>
              <a:t>more food or other aid. Others were zealous </a:t>
            </a:r>
            <a:br>
              <a:rPr lang="en-US" sz="3200" b="1" dirty="0"/>
            </a:br>
            <a:r>
              <a:rPr lang="en-US" sz="3200" b="1" dirty="0"/>
              <a:t>SS assistants. </a:t>
            </a:r>
            <a:r>
              <a:rPr lang="en-US" sz="3200" b="1" dirty="0">
                <a:hlinkClick r:id="rId3"/>
              </a:rPr>
              <a:t>Heinrich Himmler</a:t>
            </a:r>
            <a:r>
              <a:rPr lang="en-US" sz="3200" b="1" dirty="0"/>
              <a:t> claimed the </a:t>
            </a:r>
            <a:br>
              <a:rPr lang="en-US" sz="3200" b="1" dirty="0"/>
            </a:br>
            <a:r>
              <a:rPr lang="en-US" sz="3200" b="1" dirty="0"/>
              <a:t>Kapo concept was an organizational success.</a:t>
            </a:r>
            <a:br>
              <a:rPr lang="en-US" sz="3200" b="1" dirty="0"/>
            </a:br>
            <a:endParaRPr lang="en-US" sz="3200" b="1" dirty="0"/>
          </a:p>
          <a:p>
            <a:r>
              <a:rPr lang="en-US" sz="3200" b="1" dirty="0"/>
              <a:t>In Israel, attitudes towards Kapos varied from </a:t>
            </a:r>
            <a:br>
              <a:rPr lang="en-US" sz="3200" b="1" dirty="0"/>
            </a:br>
            <a:r>
              <a:rPr lang="en-US" sz="3200" b="1" dirty="0"/>
              <a:t>extreme condemnation to treating them as </a:t>
            </a:r>
            <a:br>
              <a:rPr lang="en-US" sz="3200" b="1" dirty="0"/>
            </a:br>
            <a:r>
              <a:rPr lang="en-US" sz="3200" b="1" dirty="0"/>
              <a:t>victims. Kapos insisted one should "not judge </a:t>
            </a:r>
            <a:br>
              <a:rPr lang="en-US" sz="3200" b="1" dirty="0"/>
            </a:br>
            <a:r>
              <a:rPr lang="en-US" sz="3200" b="1" dirty="0"/>
              <a:t>anyone until you are in his shoes".</a:t>
            </a:r>
            <a:endParaRPr lang="en-IL" sz="3200" b="1" dirty="0"/>
          </a:p>
        </p:txBody>
      </p:sp>
      <p:pic>
        <p:nvPicPr>
          <p:cNvPr id="5" name="Picture 4">
            <a:extLst>
              <a:ext uri="{FF2B5EF4-FFF2-40B4-BE49-F238E27FC236}">
                <a16:creationId xmlns:a16="http://schemas.microsoft.com/office/drawing/2014/main" id="{2400C05A-D5DF-00D8-0347-88BFE5667129}"/>
              </a:ext>
            </a:extLst>
          </p:cNvPr>
          <p:cNvPicPr>
            <a:picLocks noChangeAspect="1"/>
          </p:cNvPicPr>
          <p:nvPr/>
        </p:nvPicPr>
        <p:blipFill>
          <a:blip r:embed="rId4"/>
          <a:stretch>
            <a:fillRect/>
          </a:stretch>
        </p:blipFill>
        <p:spPr>
          <a:xfrm>
            <a:off x="8384146" y="1173349"/>
            <a:ext cx="3669020" cy="4696462"/>
          </a:xfrm>
          <a:prstGeom prst="rect">
            <a:avLst/>
          </a:prstGeom>
        </p:spPr>
      </p:pic>
    </p:spTree>
    <p:extLst>
      <p:ext uri="{BB962C8B-B14F-4D97-AF65-F5344CB8AC3E}">
        <p14:creationId xmlns:p14="http://schemas.microsoft.com/office/powerpoint/2010/main" val="2595118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E31A-DF70-BD18-4DED-AF4796D6CA73}"/>
              </a:ext>
            </a:extLst>
          </p:cNvPr>
          <p:cNvSpPr>
            <a:spLocks noGrp="1"/>
          </p:cNvSpPr>
          <p:nvPr>
            <p:ph type="title"/>
          </p:nvPr>
        </p:nvSpPr>
        <p:spPr>
          <a:xfrm>
            <a:off x="3586815" y="28575"/>
            <a:ext cx="4258610" cy="731837"/>
          </a:xfrm>
        </p:spPr>
        <p:txBody>
          <a:bodyPr>
            <a:normAutofit/>
          </a:bodyPr>
          <a:lstStyle/>
          <a:p>
            <a:pPr algn="ctr"/>
            <a:r>
              <a:rPr lang="en-US" sz="3600" b="1" i="1" dirty="0">
                <a:latin typeface="+mn-lt"/>
              </a:rPr>
              <a:t>Nuremberg Trials</a:t>
            </a:r>
            <a:endParaRPr lang="en-IL" sz="3600" b="1" i="1" dirty="0">
              <a:latin typeface="+mn-lt"/>
            </a:endParaRPr>
          </a:p>
        </p:txBody>
      </p:sp>
      <p:sp>
        <p:nvSpPr>
          <p:cNvPr id="3" name="Content Placeholder 2">
            <a:extLst>
              <a:ext uri="{FF2B5EF4-FFF2-40B4-BE49-F238E27FC236}">
                <a16:creationId xmlns:a16="http://schemas.microsoft.com/office/drawing/2014/main" id="{27FBB4E7-3920-E5FA-D440-3ABEE080CA61}"/>
              </a:ext>
            </a:extLst>
          </p:cNvPr>
          <p:cNvSpPr>
            <a:spLocks noGrp="1"/>
          </p:cNvSpPr>
          <p:nvPr>
            <p:ph idx="1"/>
          </p:nvPr>
        </p:nvSpPr>
        <p:spPr>
          <a:xfrm>
            <a:off x="0" y="713967"/>
            <a:ext cx="12192000" cy="6103138"/>
          </a:xfrm>
        </p:spPr>
        <p:txBody>
          <a:bodyPr>
            <a:normAutofit/>
          </a:bodyPr>
          <a:lstStyle/>
          <a:p>
            <a:r>
              <a:rPr lang="en-US" sz="3200" b="1" dirty="0"/>
              <a:t>The Nuremberg Tribunal was established on November 20, 1945.</a:t>
            </a:r>
          </a:p>
          <a:p>
            <a:r>
              <a:rPr lang="en-US" sz="3200" b="1" dirty="0"/>
              <a:t>The </a:t>
            </a:r>
            <a:r>
              <a:rPr lang="en-US" sz="3200" b="1" dirty="0">
                <a:hlinkClick r:id="rId2"/>
              </a:rPr>
              <a:t>Nuremberg Trials</a:t>
            </a:r>
            <a:r>
              <a:rPr lang="en-US" sz="3200" b="1" dirty="0"/>
              <a:t> indicted members of the political, military, and economic leadership of Nazi Germany.</a:t>
            </a:r>
          </a:p>
          <a:p>
            <a:r>
              <a:rPr lang="en-US" sz="3200" b="1" dirty="0"/>
              <a:t>Lead prosecutors were </a:t>
            </a:r>
            <a:r>
              <a:rPr lang="en-US" sz="3200" b="1" dirty="0">
                <a:hlinkClick r:id="rId3"/>
              </a:rPr>
              <a:t>Robert H. Jackson</a:t>
            </a:r>
            <a:r>
              <a:rPr lang="en-US" sz="3200" b="1" dirty="0"/>
              <a:t> (USA), </a:t>
            </a:r>
            <a:r>
              <a:rPr lang="en-US" sz="3200" b="1" dirty="0">
                <a:hlinkClick r:id="rId4"/>
              </a:rPr>
              <a:t>Hartley Shawcross</a:t>
            </a:r>
            <a:r>
              <a:rPr lang="en-US" sz="3200" b="1" dirty="0"/>
              <a:t> (UK), </a:t>
            </a:r>
            <a:r>
              <a:rPr lang="en-US" sz="3200" b="1" dirty="0">
                <a:hlinkClick r:id="rId5"/>
              </a:rPr>
              <a:t>Roman A. Rudenko</a:t>
            </a:r>
            <a:r>
              <a:rPr lang="en-US" sz="3200" b="1" dirty="0"/>
              <a:t> (Soviet Union), and </a:t>
            </a:r>
            <a:r>
              <a:rPr lang="en-US" sz="3200" b="1" dirty="0">
                <a:hlinkClick r:id="rId6"/>
              </a:rPr>
              <a:t>François de Menthon</a:t>
            </a:r>
            <a:r>
              <a:rPr lang="en-US" sz="3200" b="1" dirty="0"/>
              <a:t> &amp; </a:t>
            </a:r>
            <a:r>
              <a:rPr lang="en-US" sz="3200" b="1" dirty="0">
                <a:hlinkClick r:id="rId7"/>
              </a:rPr>
              <a:t>Auguste Champetier de Ribes</a:t>
            </a:r>
            <a:r>
              <a:rPr lang="en-US" sz="3200" b="1" dirty="0"/>
              <a:t> (France). </a:t>
            </a:r>
          </a:p>
          <a:p>
            <a:pPr marL="0" indent="0">
              <a:buNone/>
            </a:pPr>
            <a:endParaRPr lang="en-IL" b="1" dirty="0"/>
          </a:p>
        </p:txBody>
      </p:sp>
      <p:sp>
        <p:nvSpPr>
          <p:cNvPr id="5" name="TextBox 4">
            <a:extLst>
              <a:ext uri="{FF2B5EF4-FFF2-40B4-BE49-F238E27FC236}">
                <a16:creationId xmlns:a16="http://schemas.microsoft.com/office/drawing/2014/main" id="{368D9DF1-1CB8-4380-7AC6-EF655C210DD5}"/>
              </a:ext>
            </a:extLst>
          </p:cNvPr>
          <p:cNvSpPr txBox="1"/>
          <p:nvPr/>
        </p:nvSpPr>
        <p:spPr>
          <a:xfrm>
            <a:off x="6126055" y="3897264"/>
            <a:ext cx="4361645" cy="2677656"/>
          </a:xfrm>
          <a:prstGeom prst="rect">
            <a:avLst/>
          </a:prstGeom>
          <a:noFill/>
        </p:spPr>
        <p:txBody>
          <a:bodyPr wrap="square" rtlCol="0">
            <a:spAutoFit/>
          </a:bodyPr>
          <a:lstStyle/>
          <a:p>
            <a:r>
              <a:rPr lang="en-US" sz="2800" i="1" dirty="0"/>
              <a:t>Nuremberg defendants: </a:t>
            </a:r>
            <a:br>
              <a:rPr lang="en-US" sz="2800" i="1" dirty="0"/>
            </a:br>
            <a:r>
              <a:rPr lang="en-US" sz="2800" i="1" dirty="0">
                <a:hlinkClick r:id="rId8"/>
              </a:rPr>
              <a:t>Hermann Goering</a:t>
            </a:r>
            <a:r>
              <a:rPr lang="en-US" sz="2800" i="1" dirty="0"/>
              <a:t>, </a:t>
            </a:r>
            <a:br>
              <a:rPr lang="en-US" sz="2800" i="1" dirty="0"/>
            </a:br>
            <a:r>
              <a:rPr lang="en-US" sz="2800" i="1" dirty="0">
                <a:hlinkClick r:id="rId9"/>
              </a:rPr>
              <a:t>Rudolf Hess</a:t>
            </a:r>
            <a:r>
              <a:rPr lang="en-US" sz="2800" i="1" dirty="0"/>
              <a:t>, </a:t>
            </a:r>
            <a:br>
              <a:rPr lang="en-US" sz="2800" i="1" dirty="0"/>
            </a:br>
            <a:r>
              <a:rPr lang="en-US" sz="2800" i="1" dirty="0">
                <a:hlinkClick r:id="rId10"/>
              </a:rPr>
              <a:t>Joachim von Ribbentrop </a:t>
            </a:r>
            <a:r>
              <a:rPr lang="en-US" sz="2800" i="1" dirty="0"/>
              <a:t>&amp; </a:t>
            </a:r>
            <a:br>
              <a:rPr lang="en-US" sz="2800" i="1" dirty="0"/>
            </a:br>
            <a:r>
              <a:rPr lang="en-US" sz="2800" i="1" dirty="0">
                <a:hlinkClick r:id="rId11"/>
              </a:rPr>
              <a:t>Wilhelm Keitel</a:t>
            </a:r>
            <a:r>
              <a:rPr lang="en-US" sz="2800" i="1" dirty="0"/>
              <a:t> in front row</a:t>
            </a:r>
          </a:p>
          <a:p>
            <a:r>
              <a:rPr lang="en-US" sz="2800" i="1" dirty="0"/>
              <a:t>Source: 10th USA Archivist</a:t>
            </a:r>
          </a:p>
        </p:txBody>
      </p:sp>
      <p:pic>
        <p:nvPicPr>
          <p:cNvPr id="6" name="Picture 5">
            <a:extLst>
              <a:ext uri="{FF2B5EF4-FFF2-40B4-BE49-F238E27FC236}">
                <a16:creationId xmlns:a16="http://schemas.microsoft.com/office/drawing/2014/main" id="{211129DC-B385-CC41-BC8B-4A57F01A06CD}"/>
              </a:ext>
            </a:extLst>
          </p:cNvPr>
          <p:cNvPicPr>
            <a:picLocks noChangeAspect="1"/>
          </p:cNvPicPr>
          <p:nvPr/>
        </p:nvPicPr>
        <p:blipFill>
          <a:blip r:embed="rId12"/>
          <a:stretch>
            <a:fillRect/>
          </a:stretch>
        </p:blipFill>
        <p:spPr>
          <a:xfrm>
            <a:off x="631065" y="3724227"/>
            <a:ext cx="5022646" cy="2985630"/>
          </a:xfrm>
          <a:prstGeom prst="rect">
            <a:avLst/>
          </a:prstGeom>
        </p:spPr>
      </p:pic>
    </p:spTree>
    <p:extLst>
      <p:ext uri="{BB962C8B-B14F-4D97-AF65-F5344CB8AC3E}">
        <p14:creationId xmlns:p14="http://schemas.microsoft.com/office/powerpoint/2010/main" val="882731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8C5592-3B3B-5A56-D96B-4726918419F6}"/>
              </a:ext>
            </a:extLst>
          </p:cNvPr>
          <p:cNvSpPr>
            <a:spLocks noGrp="1"/>
          </p:cNvSpPr>
          <p:nvPr>
            <p:ph idx="1"/>
          </p:nvPr>
        </p:nvSpPr>
        <p:spPr>
          <a:xfrm>
            <a:off x="0" y="772732"/>
            <a:ext cx="12192000" cy="6690575"/>
          </a:xfrm>
        </p:spPr>
        <p:txBody>
          <a:bodyPr>
            <a:normAutofit/>
          </a:bodyPr>
          <a:lstStyle/>
          <a:p>
            <a:r>
              <a:rPr lang="en-US" sz="3200" b="1" dirty="0"/>
              <a:t>Twelve received death sentences: </a:t>
            </a:r>
            <a:r>
              <a:rPr lang="en-US" sz="3200" b="1" dirty="0">
                <a:hlinkClick r:id="rId2"/>
              </a:rPr>
              <a:t>Martin Bormann</a:t>
            </a:r>
            <a:r>
              <a:rPr lang="en-US" sz="3200" b="1" dirty="0"/>
              <a:t>, </a:t>
            </a:r>
            <a:r>
              <a:rPr lang="en-US" sz="3200" b="1" dirty="0">
                <a:hlinkClick r:id="rId3"/>
              </a:rPr>
              <a:t>Hans Frank</a:t>
            </a:r>
            <a:r>
              <a:rPr lang="en-US" sz="3200" b="1" dirty="0"/>
              <a:t>, </a:t>
            </a:r>
            <a:r>
              <a:rPr lang="en-US" sz="3200" b="1" dirty="0">
                <a:hlinkClick r:id="rId4"/>
              </a:rPr>
              <a:t>Wilhelm Frick</a:t>
            </a:r>
            <a:r>
              <a:rPr lang="en-US" sz="3200" b="1" dirty="0"/>
              <a:t>, </a:t>
            </a:r>
            <a:r>
              <a:rPr lang="en-US" sz="3200" b="1" dirty="0">
                <a:hlinkClick r:id="rId5"/>
              </a:rPr>
              <a:t>Hermann Göring</a:t>
            </a:r>
            <a:r>
              <a:rPr lang="en-US" sz="3200" b="1" dirty="0"/>
              <a:t> (suicide before execution), </a:t>
            </a:r>
            <a:r>
              <a:rPr lang="en-US" sz="3200" b="1" dirty="0">
                <a:hlinkClick r:id="rId6"/>
              </a:rPr>
              <a:t>Alfred Jodl</a:t>
            </a:r>
            <a:r>
              <a:rPr lang="en-US" sz="3200" b="1" dirty="0"/>
              <a:t>, </a:t>
            </a:r>
            <a:r>
              <a:rPr lang="en-US" sz="3200" b="1" dirty="0">
                <a:hlinkClick r:id="rId7"/>
              </a:rPr>
              <a:t>Ernst Kaltenbrunner</a:t>
            </a:r>
            <a:r>
              <a:rPr lang="en-US" sz="3200" b="1" dirty="0"/>
              <a:t>, </a:t>
            </a:r>
            <a:r>
              <a:rPr lang="en-US" sz="3200" b="1" dirty="0">
                <a:hlinkClick r:id="rId8"/>
              </a:rPr>
              <a:t>Wilhelm Keitel</a:t>
            </a:r>
            <a:r>
              <a:rPr lang="en-US" sz="3200" b="1" dirty="0"/>
              <a:t>, </a:t>
            </a:r>
            <a:r>
              <a:rPr lang="en-US" sz="3200" b="1" dirty="0">
                <a:hlinkClick r:id="rId9"/>
              </a:rPr>
              <a:t>Joachim von Ribbentrop</a:t>
            </a:r>
            <a:r>
              <a:rPr lang="en-US" sz="3200" b="1" dirty="0"/>
              <a:t>, </a:t>
            </a:r>
            <a:r>
              <a:rPr lang="en-US" sz="3200" b="1" dirty="0">
                <a:hlinkClick r:id="rId10"/>
              </a:rPr>
              <a:t>Fritz Sauckel</a:t>
            </a:r>
            <a:r>
              <a:rPr lang="en-US" sz="3200" b="1" dirty="0"/>
              <a:t>, </a:t>
            </a:r>
            <a:r>
              <a:rPr lang="en-US" sz="3200" b="1" dirty="0">
                <a:hlinkClick r:id="rId11"/>
              </a:rPr>
              <a:t>Alfred Rosenberg</a:t>
            </a:r>
            <a:r>
              <a:rPr lang="en-US" sz="3200" b="1" dirty="0"/>
              <a:t>, </a:t>
            </a:r>
            <a:r>
              <a:rPr lang="en-US" sz="3200" b="1" dirty="0">
                <a:hlinkClick r:id="rId12"/>
              </a:rPr>
              <a:t>Arthur Seyss-Inquart</a:t>
            </a:r>
            <a:r>
              <a:rPr lang="en-US" sz="3200" b="1" dirty="0"/>
              <a:t>, </a:t>
            </a:r>
            <a:r>
              <a:rPr lang="en-US" sz="3200" b="1" dirty="0">
                <a:hlinkClick r:id="rId13"/>
              </a:rPr>
              <a:t>Julius Streicher</a:t>
            </a:r>
            <a:r>
              <a:rPr lang="en-US" sz="3200" b="1" dirty="0"/>
              <a:t>.</a:t>
            </a:r>
            <a:br>
              <a:rPr lang="en-US" sz="3200" b="1" dirty="0"/>
            </a:br>
            <a:endParaRPr lang="en-US" sz="3200" b="1" dirty="0"/>
          </a:p>
          <a:p>
            <a:r>
              <a:rPr lang="en-US" sz="3200" b="1" dirty="0"/>
              <a:t>The Nuremberg Trials led to the </a:t>
            </a:r>
            <a:r>
              <a:rPr lang="en-US" sz="3200" b="1" dirty="0">
                <a:hlinkClick r:id="rId14"/>
              </a:rPr>
              <a:t>Genocide Convention of 1948</a:t>
            </a:r>
            <a:r>
              <a:rPr lang="en-US" sz="3200" b="1" dirty="0"/>
              <a:t>, </a:t>
            </a:r>
            <a:br>
              <a:rPr lang="en-US" sz="3200" b="1" dirty="0"/>
            </a:br>
            <a:r>
              <a:rPr lang="en-US" sz="3200" b="1" dirty="0"/>
              <a:t>the </a:t>
            </a:r>
            <a:r>
              <a:rPr lang="en-US" sz="3200" b="1" dirty="0">
                <a:hlinkClick r:id="rId15"/>
              </a:rPr>
              <a:t>Universal Declaration of Human Rights of 1948</a:t>
            </a:r>
            <a:r>
              <a:rPr lang="en-US" sz="3200" b="1" dirty="0"/>
              <a:t>, the </a:t>
            </a:r>
            <a:r>
              <a:rPr lang="en-US" sz="3200" b="1" dirty="0">
                <a:hlinkClick r:id="rId16"/>
              </a:rPr>
              <a:t>Geneva Convention on the Laws and Customs of War of 1949</a:t>
            </a:r>
            <a:r>
              <a:rPr lang="en-US" sz="3200" b="1" dirty="0"/>
              <a:t> with its protocols of 1977, and the </a:t>
            </a:r>
            <a:r>
              <a:rPr lang="en-US" sz="3200" b="1" dirty="0">
                <a:hlinkClick r:id="rId17"/>
              </a:rPr>
              <a:t>1968 Convention on the Non-Applicability of Statutory Limitations to War Crimes and Crimes Against Humanity</a:t>
            </a:r>
            <a:r>
              <a:rPr lang="en-US" sz="3200" b="1" dirty="0"/>
              <a:t>.</a:t>
            </a:r>
          </a:p>
          <a:p>
            <a:pPr marL="0" indent="0">
              <a:buNone/>
            </a:pPr>
            <a:endParaRPr lang="en-IL" b="1" dirty="0"/>
          </a:p>
        </p:txBody>
      </p:sp>
    </p:spTree>
    <p:extLst>
      <p:ext uri="{BB962C8B-B14F-4D97-AF65-F5344CB8AC3E}">
        <p14:creationId xmlns:p14="http://schemas.microsoft.com/office/powerpoint/2010/main" val="2483196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C059-7018-180F-9F7D-A96E0103CF73}"/>
              </a:ext>
            </a:extLst>
          </p:cNvPr>
          <p:cNvSpPr>
            <a:spLocks noGrp="1"/>
          </p:cNvSpPr>
          <p:nvPr>
            <p:ph type="title"/>
          </p:nvPr>
        </p:nvSpPr>
        <p:spPr>
          <a:xfrm>
            <a:off x="1724025" y="1"/>
            <a:ext cx="8490926" cy="665185"/>
          </a:xfrm>
        </p:spPr>
        <p:txBody>
          <a:bodyPr>
            <a:normAutofit/>
          </a:bodyPr>
          <a:lstStyle/>
          <a:p>
            <a:pPr algn="ctr"/>
            <a:r>
              <a:rPr lang="en-US" sz="3600" b="1" i="1" dirty="0">
                <a:latin typeface="+mn-lt"/>
              </a:rPr>
              <a:t>Trent Park House</a:t>
            </a:r>
            <a:endParaRPr lang="en-IL" sz="3600" b="1" i="1" dirty="0">
              <a:latin typeface="+mn-lt"/>
            </a:endParaRPr>
          </a:p>
        </p:txBody>
      </p:sp>
      <p:sp>
        <p:nvSpPr>
          <p:cNvPr id="3" name="Content Placeholder 2">
            <a:extLst>
              <a:ext uri="{FF2B5EF4-FFF2-40B4-BE49-F238E27FC236}">
                <a16:creationId xmlns:a16="http://schemas.microsoft.com/office/drawing/2014/main" id="{347B773C-1845-776F-E589-5A2CA765CAFC}"/>
              </a:ext>
            </a:extLst>
          </p:cNvPr>
          <p:cNvSpPr>
            <a:spLocks noGrp="1"/>
          </p:cNvSpPr>
          <p:nvPr>
            <p:ph idx="1"/>
          </p:nvPr>
        </p:nvSpPr>
        <p:spPr>
          <a:xfrm>
            <a:off x="0" y="549275"/>
            <a:ext cx="12192000" cy="6308723"/>
          </a:xfrm>
        </p:spPr>
        <p:txBody>
          <a:bodyPr>
            <a:normAutofit/>
          </a:bodyPr>
          <a:lstStyle/>
          <a:p>
            <a:r>
              <a:rPr lang="en-US" sz="3200" b="1" dirty="0"/>
              <a:t>The British kept captured high-ranking German &amp; Italian officers at </a:t>
            </a:r>
            <a:r>
              <a:rPr lang="en-US" sz="3200" b="1" dirty="0">
                <a:hlinkClick r:id="rId2"/>
              </a:rPr>
              <a:t>Trent Park House </a:t>
            </a:r>
            <a:r>
              <a:rPr lang="en-US" sz="3200" b="1" dirty="0"/>
              <a:t>near London. This location had an ingenious system of recording and transcribing all conversations that took place.</a:t>
            </a:r>
          </a:p>
          <a:p>
            <a:r>
              <a:rPr lang="en-US" sz="3200" b="1" dirty="0"/>
              <a:t>The conversations prove these officer’s knowledge of extermination camps. Eliminating Jews was considered acceptable by Wehrmacht generals. There were no words of regret, remorse, shame, or guilt. </a:t>
            </a:r>
          </a:p>
          <a:p>
            <a:r>
              <a:rPr lang="en-US" sz="3200" b="1" dirty="0"/>
              <a:t>The Holocaust was approved by the Fuhrer and accepted by the </a:t>
            </a:r>
            <a:r>
              <a:rPr lang="en-US" sz="3200" b="1" dirty="0">
                <a:hlinkClick r:id="rId3"/>
              </a:rPr>
              <a:t>Wehrmacht</a:t>
            </a:r>
            <a:r>
              <a:rPr lang="en-US" sz="3200" b="1" dirty="0"/>
              <a:t> and majority of the German people.</a:t>
            </a:r>
            <a:endParaRPr lang="en-IL" sz="3200" b="1" dirty="0"/>
          </a:p>
        </p:txBody>
      </p:sp>
      <p:pic>
        <p:nvPicPr>
          <p:cNvPr id="6" name="Picture 5">
            <a:extLst>
              <a:ext uri="{FF2B5EF4-FFF2-40B4-BE49-F238E27FC236}">
                <a16:creationId xmlns:a16="http://schemas.microsoft.com/office/drawing/2014/main" id="{34F1A1B9-E44A-551A-B869-26767BEA6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349" y="4457208"/>
            <a:ext cx="6060195" cy="2252780"/>
          </a:xfrm>
          <a:prstGeom prst="rect">
            <a:avLst/>
          </a:prstGeom>
        </p:spPr>
      </p:pic>
    </p:spTree>
    <p:extLst>
      <p:ext uri="{BB962C8B-B14F-4D97-AF65-F5344CB8AC3E}">
        <p14:creationId xmlns:p14="http://schemas.microsoft.com/office/powerpoint/2010/main" val="2712085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C7AA-A891-F3FC-AC66-42BF1B596359}"/>
              </a:ext>
            </a:extLst>
          </p:cNvPr>
          <p:cNvSpPr>
            <a:spLocks noGrp="1"/>
          </p:cNvSpPr>
          <p:nvPr>
            <p:ph type="title"/>
          </p:nvPr>
        </p:nvSpPr>
        <p:spPr>
          <a:xfrm>
            <a:off x="2313652" y="64845"/>
            <a:ext cx="7714268" cy="771917"/>
          </a:xfrm>
        </p:spPr>
        <p:txBody>
          <a:bodyPr>
            <a:normAutofit fontScale="90000"/>
          </a:bodyPr>
          <a:lstStyle/>
          <a:p>
            <a:r>
              <a:rPr lang="en-US" sz="3600" b="1" i="1" dirty="0">
                <a:latin typeface="+mn-lt"/>
              </a:rPr>
              <a:t>Adolph Eichmann &amp; Ivan Demjanjuk trials</a:t>
            </a:r>
            <a:endParaRPr lang="en-IL" sz="3600" b="1" i="1" dirty="0">
              <a:latin typeface="+mn-lt"/>
            </a:endParaRPr>
          </a:p>
        </p:txBody>
      </p:sp>
      <p:sp>
        <p:nvSpPr>
          <p:cNvPr id="7" name="TextBox 6">
            <a:extLst>
              <a:ext uri="{FF2B5EF4-FFF2-40B4-BE49-F238E27FC236}">
                <a16:creationId xmlns:a16="http://schemas.microsoft.com/office/drawing/2014/main" id="{3D7243CF-4791-ADC1-AF0F-6F5ABC2BB25C}"/>
              </a:ext>
            </a:extLst>
          </p:cNvPr>
          <p:cNvSpPr txBox="1"/>
          <p:nvPr/>
        </p:nvSpPr>
        <p:spPr>
          <a:xfrm>
            <a:off x="2498501" y="707743"/>
            <a:ext cx="9693499" cy="2062103"/>
          </a:xfrm>
          <a:prstGeom prst="rect">
            <a:avLst/>
          </a:prstGeom>
          <a:noFill/>
        </p:spPr>
        <p:txBody>
          <a:bodyPr wrap="square" rtlCol="0">
            <a:spAutoFit/>
          </a:bodyPr>
          <a:lstStyle/>
          <a:p>
            <a:r>
              <a:rPr lang="en-US" sz="3200" b="1" dirty="0"/>
              <a:t>The trial of </a:t>
            </a:r>
            <a:r>
              <a:rPr lang="en-US" sz="3200" b="1" dirty="0">
                <a:hlinkClick r:id="rId3"/>
              </a:rPr>
              <a:t>Eichmann</a:t>
            </a:r>
            <a:r>
              <a:rPr lang="en-US" sz="3200" b="1" dirty="0"/>
              <a:t> attracted international attention. </a:t>
            </a:r>
            <a:r>
              <a:rPr lang="en-US" sz="3200" b="1" dirty="0">
                <a:hlinkClick r:id="rId4"/>
              </a:rPr>
              <a:t>Hannah Arendt</a:t>
            </a:r>
            <a:r>
              <a:rPr lang="en-US" sz="3200" b="1" dirty="0"/>
              <a:t>’s phrase "</a:t>
            </a:r>
            <a:r>
              <a:rPr lang="en-US" sz="3200" b="1" dirty="0">
                <a:hlinkClick r:id="rId5"/>
              </a:rPr>
              <a:t>banality of evil</a:t>
            </a:r>
            <a:r>
              <a:rPr lang="en-US" sz="3200" b="1" dirty="0"/>
              <a:t>" in her book </a:t>
            </a:r>
            <a:r>
              <a:rPr lang="en-US" sz="3200" b="1" i="1" dirty="0">
                <a:hlinkClick r:id="rId6"/>
              </a:rPr>
              <a:t>Eichmann in Jerusalem</a:t>
            </a:r>
            <a:r>
              <a:rPr lang="en-US" sz="3200" b="1" i="1" dirty="0"/>
              <a:t> </a:t>
            </a:r>
            <a:r>
              <a:rPr lang="en-US" sz="3200" b="1" dirty="0"/>
              <a:t>provoked a revolt among the survivors. Eichmann’s verdict was death by hanging.</a:t>
            </a:r>
            <a:endParaRPr lang="en-IL" sz="3200" b="1" dirty="0"/>
          </a:p>
        </p:txBody>
      </p:sp>
      <p:sp>
        <p:nvSpPr>
          <p:cNvPr id="9" name="TextBox 8">
            <a:extLst>
              <a:ext uri="{FF2B5EF4-FFF2-40B4-BE49-F238E27FC236}">
                <a16:creationId xmlns:a16="http://schemas.microsoft.com/office/drawing/2014/main" id="{08535E0C-CF18-6E43-19C0-7E00A3BCF7A1}"/>
              </a:ext>
            </a:extLst>
          </p:cNvPr>
          <p:cNvSpPr txBox="1"/>
          <p:nvPr/>
        </p:nvSpPr>
        <p:spPr>
          <a:xfrm>
            <a:off x="-1" y="3744890"/>
            <a:ext cx="7843235" cy="2554545"/>
          </a:xfrm>
          <a:prstGeom prst="rect">
            <a:avLst/>
          </a:prstGeom>
          <a:noFill/>
        </p:spPr>
        <p:txBody>
          <a:bodyPr wrap="square" rtlCol="0">
            <a:spAutoFit/>
          </a:bodyPr>
          <a:lstStyle/>
          <a:p>
            <a:r>
              <a:rPr lang="en-US" sz="3200" b="1" dirty="0">
                <a:hlinkClick r:id="rId7"/>
              </a:rPr>
              <a:t>Ivan Demjanjuk</a:t>
            </a:r>
            <a:r>
              <a:rPr lang="en-US" sz="3200" b="1" dirty="0"/>
              <a:t>’s trial began in the US and continued in Israel. Israeli judges were not convinced he was Ivan the Terrible and released him. His trial continued in Germany where he was sentenced to 5 years in prison.</a:t>
            </a:r>
            <a:endParaRPr lang="en-IL" sz="3200" b="1" dirty="0"/>
          </a:p>
        </p:txBody>
      </p:sp>
      <p:pic>
        <p:nvPicPr>
          <p:cNvPr id="4" name="Picture 3">
            <a:extLst>
              <a:ext uri="{FF2B5EF4-FFF2-40B4-BE49-F238E27FC236}">
                <a16:creationId xmlns:a16="http://schemas.microsoft.com/office/drawing/2014/main" id="{3C4DFECD-DFFB-00F8-AE0C-541038C77CB7}"/>
              </a:ext>
            </a:extLst>
          </p:cNvPr>
          <p:cNvPicPr>
            <a:picLocks noChangeAspect="1"/>
          </p:cNvPicPr>
          <p:nvPr/>
        </p:nvPicPr>
        <p:blipFill>
          <a:blip r:embed="rId8"/>
          <a:stretch>
            <a:fillRect/>
          </a:stretch>
        </p:blipFill>
        <p:spPr>
          <a:xfrm>
            <a:off x="235320" y="707742"/>
            <a:ext cx="2078331" cy="3062157"/>
          </a:xfrm>
          <a:prstGeom prst="rect">
            <a:avLst/>
          </a:prstGeom>
        </p:spPr>
      </p:pic>
      <p:pic>
        <p:nvPicPr>
          <p:cNvPr id="6" name="Picture 5">
            <a:extLst>
              <a:ext uri="{FF2B5EF4-FFF2-40B4-BE49-F238E27FC236}">
                <a16:creationId xmlns:a16="http://schemas.microsoft.com/office/drawing/2014/main" id="{0E8F346E-9B1D-04BC-AA86-A4C86F6E1AA0}"/>
              </a:ext>
            </a:extLst>
          </p:cNvPr>
          <p:cNvPicPr>
            <a:picLocks noChangeAspect="1"/>
          </p:cNvPicPr>
          <p:nvPr/>
        </p:nvPicPr>
        <p:blipFill>
          <a:blip r:embed="rId9"/>
          <a:stretch>
            <a:fillRect/>
          </a:stretch>
        </p:blipFill>
        <p:spPr>
          <a:xfrm>
            <a:off x="8361579" y="2747969"/>
            <a:ext cx="3332682" cy="4045186"/>
          </a:xfrm>
          <a:prstGeom prst="rect">
            <a:avLst/>
          </a:prstGeom>
        </p:spPr>
      </p:pic>
    </p:spTree>
    <p:extLst>
      <p:ext uri="{BB962C8B-B14F-4D97-AF65-F5344CB8AC3E}">
        <p14:creationId xmlns:p14="http://schemas.microsoft.com/office/powerpoint/2010/main" val="2453386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23A2-ED4E-7A40-78EB-560E55B0FA07}"/>
              </a:ext>
            </a:extLst>
          </p:cNvPr>
          <p:cNvSpPr>
            <a:spLocks noGrp="1"/>
          </p:cNvSpPr>
          <p:nvPr>
            <p:ph type="title"/>
          </p:nvPr>
        </p:nvSpPr>
        <p:spPr>
          <a:xfrm>
            <a:off x="1983100" y="1"/>
            <a:ext cx="8229600" cy="582106"/>
          </a:xfrm>
        </p:spPr>
        <p:txBody>
          <a:bodyPr>
            <a:noAutofit/>
          </a:bodyPr>
          <a:lstStyle/>
          <a:p>
            <a:pPr algn="ctr"/>
            <a:r>
              <a:rPr lang="en-US" sz="3600" b="1" i="1" dirty="0">
                <a:latin typeface="+mn-lt"/>
              </a:rPr>
              <a:t>Philosophical Aspects of the Holocaust </a:t>
            </a:r>
            <a:endParaRPr lang="en-IL" sz="3600" b="1" i="1" dirty="0">
              <a:latin typeface="+mn-lt"/>
            </a:endParaRPr>
          </a:p>
        </p:txBody>
      </p:sp>
      <p:sp>
        <p:nvSpPr>
          <p:cNvPr id="3" name="Content Placeholder 2">
            <a:extLst>
              <a:ext uri="{FF2B5EF4-FFF2-40B4-BE49-F238E27FC236}">
                <a16:creationId xmlns:a16="http://schemas.microsoft.com/office/drawing/2014/main" id="{EA3C01AC-BAA1-F588-231A-28B682C83CE3}"/>
              </a:ext>
            </a:extLst>
          </p:cNvPr>
          <p:cNvSpPr>
            <a:spLocks noGrp="1"/>
          </p:cNvSpPr>
          <p:nvPr>
            <p:ph idx="1"/>
          </p:nvPr>
        </p:nvSpPr>
        <p:spPr>
          <a:xfrm>
            <a:off x="0" y="582107"/>
            <a:ext cx="12192000" cy="6275892"/>
          </a:xfrm>
        </p:spPr>
        <p:txBody>
          <a:bodyPr>
            <a:noAutofit/>
          </a:bodyPr>
          <a:lstStyle/>
          <a:p>
            <a:r>
              <a:rPr lang="en-US" sz="3200" b="1" dirty="0">
                <a:hlinkClick r:id="rId3"/>
              </a:rPr>
              <a:t>Holocaust</a:t>
            </a:r>
            <a:r>
              <a:rPr lang="en-US" sz="3200" b="1" dirty="0"/>
              <a:t> &lt; Greek </a:t>
            </a:r>
            <a:r>
              <a:rPr lang="en-US" sz="3200" b="1" i="1" dirty="0"/>
              <a:t>holokauston &lt; holos</a:t>
            </a:r>
            <a:r>
              <a:rPr lang="en-US" sz="3200" b="1" dirty="0"/>
              <a:t> (total) + </a:t>
            </a:r>
            <a:r>
              <a:rPr lang="en-US" sz="3200" b="1" i="1" dirty="0"/>
              <a:t>kaustos</a:t>
            </a:r>
            <a:r>
              <a:rPr lang="en-US" sz="3200" b="1" dirty="0"/>
              <a:t> (burned). </a:t>
            </a:r>
          </a:p>
          <a:p>
            <a:r>
              <a:rPr lang="en-US" sz="3200" b="1" dirty="0"/>
              <a:t>The Holocaust algorithm transformed a crime from an act punishable by law into an act of saving the nation. </a:t>
            </a:r>
          </a:p>
          <a:p>
            <a:r>
              <a:rPr lang="en-US" sz="3200" b="1" i="1" dirty="0">
                <a:hlinkClick r:id="rId4"/>
              </a:rPr>
              <a:t>Mystical Origins of National Socialism </a:t>
            </a:r>
            <a:br>
              <a:rPr lang="en-US" sz="3200" b="1" i="1" dirty="0"/>
            </a:br>
            <a:r>
              <a:rPr lang="en-US" sz="3200" b="1" dirty="0"/>
              <a:t>by </a:t>
            </a:r>
            <a:r>
              <a:rPr lang="en-US" sz="3200" b="1" dirty="0">
                <a:hlinkClick r:id="rId5"/>
              </a:rPr>
              <a:t>George L. Mosse </a:t>
            </a:r>
            <a:r>
              <a:rPr lang="en-US" sz="3200" b="1" dirty="0"/>
              <a:t>(1961) claims Jews </a:t>
            </a:r>
            <a:br>
              <a:rPr lang="en-US" sz="3200" b="1" dirty="0"/>
            </a:br>
            <a:r>
              <a:rPr lang="en-US" sz="3200" b="1" dirty="0"/>
              <a:t>were Third Reich scapegoats.</a:t>
            </a:r>
          </a:p>
          <a:p>
            <a:r>
              <a:rPr lang="en-US" sz="3200" b="1" dirty="0"/>
              <a:t>In </a:t>
            </a:r>
            <a:r>
              <a:rPr lang="en-US" sz="3200" b="1" i="1" dirty="0">
                <a:hlinkClick r:id="rId6"/>
              </a:rPr>
              <a:t>Eichmann in Jerusalem</a:t>
            </a:r>
            <a:r>
              <a:rPr lang="en-US" sz="3200" b="1" i="1" dirty="0"/>
              <a:t>, </a:t>
            </a:r>
            <a:r>
              <a:rPr lang="en-US" sz="3200" b="1" dirty="0">
                <a:hlinkClick r:id="rId7"/>
              </a:rPr>
              <a:t>Hannah </a:t>
            </a:r>
            <a:br>
              <a:rPr lang="en-US" sz="3200" b="1" dirty="0">
                <a:hlinkClick r:id="rId7"/>
              </a:rPr>
            </a:br>
            <a:r>
              <a:rPr lang="en-US" sz="3200" b="1" dirty="0">
                <a:hlinkClick r:id="rId7"/>
              </a:rPr>
              <a:t>Arendt</a:t>
            </a:r>
            <a:r>
              <a:rPr lang="en-US" sz="3200" b="1" dirty="0"/>
              <a:t> reduced the monstrosity of </a:t>
            </a:r>
            <a:br>
              <a:rPr lang="en-US" sz="3200" b="1" dirty="0"/>
            </a:br>
            <a:r>
              <a:rPr lang="en-US" sz="3200" b="1" dirty="0"/>
              <a:t>extermination to the ‘banality of evil’.</a:t>
            </a:r>
          </a:p>
          <a:p>
            <a:r>
              <a:rPr lang="en-US" sz="3200" b="1" dirty="0">
                <a:hlinkClick r:id="rId8"/>
              </a:rPr>
              <a:t>Shlomo Shoham</a:t>
            </a:r>
            <a:r>
              <a:rPr lang="en-US" sz="3200" b="1" dirty="0"/>
              <a:t>’s </a:t>
            </a:r>
            <a:r>
              <a:rPr lang="en-US" sz="3200" b="1" i="1" dirty="0">
                <a:hlinkClick r:id="rId9"/>
              </a:rPr>
              <a:t>Valhalla, Calvary</a:t>
            </a:r>
            <a:br>
              <a:rPr lang="en-US" sz="3200" b="1" i="1" dirty="0">
                <a:hlinkClick r:id="rId9"/>
              </a:rPr>
            </a:br>
            <a:r>
              <a:rPr lang="en-US" sz="3200" b="1" i="1" dirty="0">
                <a:hlinkClick r:id="rId9"/>
              </a:rPr>
              <a:t>&amp; Auschwitz</a:t>
            </a:r>
            <a:r>
              <a:rPr lang="en-US" sz="3200" b="1" dirty="0"/>
              <a:t> exposed the paganism</a:t>
            </a:r>
            <a:br>
              <a:rPr lang="en-US" sz="3200" b="1" dirty="0"/>
            </a:br>
            <a:r>
              <a:rPr lang="en-US" sz="3200" b="1" dirty="0"/>
              <a:t>&amp; psychopathy of the </a:t>
            </a:r>
            <a:r>
              <a:rPr lang="en-US" sz="3200" b="1" dirty="0">
                <a:hlinkClick r:id="rId10"/>
              </a:rPr>
              <a:t>Final Solution</a:t>
            </a:r>
            <a:r>
              <a:rPr lang="en-US" sz="3200" b="1" dirty="0"/>
              <a:t>.</a:t>
            </a:r>
            <a:endParaRPr lang="en-IL" sz="3200" b="1" dirty="0"/>
          </a:p>
        </p:txBody>
      </p:sp>
      <p:sp>
        <p:nvSpPr>
          <p:cNvPr id="6" name="TextBox 5">
            <a:extLst>
              <a:ext uri="{FF2B5EF4-FFF2-40B4-BE49-F238E27FC236}">
                <a16:creationId xmlns:a16="http://schemas.microsoft.com/office/drawing/2014/main" id="{073FDBF0-9320-2052-7636-10AEB674E63F}"/>
              </a:ext>
            </a:extLst>
          </p:cNvPr>
          <p:cNvSpPr txBox="1"/>
          <p:nvPr/>
        </p:nvSpPr>
        <p:spPr>
          <a:xfrm>
            <a:off x="7027572" y="5732894"/>
            <a:ext cx="5164428" cy="954107"/>
          </a:xfrm>
          <a:prstGeom prst="rect">
            <a:avLst/>
          </a:prstGeom>
          <a:noFill/>
        </p:spPr>
        <p:txBody>
          <a:bodyPr wrap="square" rtlCol="0">
            <a:spAutoFit/>
          </a:bodyPr>
          <a:lstStyle/>
          <a:p>
            <a:r>
              <a:rPr lang="en-US" sz="2800" i="1" dirty="0"/>
              <a:t>Jean-Jacques Askenasy (dark shirt)</a:t>
            </a:r>
            <a:br>
              <a:rPr lang="en-US" sz="2800" i="1" dirty="0"/>
            </a:br>
            <a:r>
              <a:rPr lang="en-US" sz="2800" i="1" dirty="0"/>
              <a:t>Shlomo Giora Shoham (light shirt)</a:t>
            </a:r>
            <a:endParaRPr lang="en-IL" sz="2800" i="1" dirty="0"/>
          </a:p>
        </p:txBody>
      </p:sp>
      <p:pic>
        <p:nvPicPr>
          <p:cNvPr id="7" name="Picture 6">
            <a:extLst>
              <a:ext uri="{FF2B5EF4-FFF2-40B4-BE49-F238E27FC236}">
                <a16:creationId xmlns:a16="http://schemas.microsoft.com/office/drawing/2014/main" id="{F67E52F5-0C29-E623-0944-FC3827D7B420}"/>
              </a:ext>
            </a:extLst>
          </p:cNvPr>
          <p:cNvPicPr>
            <a:picLocks noChangeAspect="1"/>
          </p:cNvPicPr>
          <p:nvPr/>
        </p:nvPicPr>
        <p:blipFill>
          <a:blip r:embed="rId11"/>
          <a:stretch>
            <a:fillRect/>
          </a:stretch>
        </p:blipFill>
        <p:spPr>
          <a:xfrm>
            <a:off x="7125472" y="1841679"/>
            <a:ext cx="4912623" cy="3786163"/>
          </a:xfrm>
          <a:prstGeom prst="rect">
            <a:avLst/>
          </a:prstGeom>
        </p:spPr>
      </p:pic>
    </p:spTree>
    <p:extLst>
      <p:ext uri="{BB962C8B-B14F-4D97-AF65-F5344CB8AC3E}">
        <p14:creationId xmlns:p14="http://schemas.microsoft.com/office/powerpoint/2010/main" val="1027678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09C1-8E89-53B8-37D0-AABC8AB2B3E1}"/>
              </a:ext>
            </a:extLst>
          </p:cNvPr>
          <p:cNvSpPr>
            <a:spLocks noGrp="1"/>
          </p:cNvSpPr>
          <p:nvPr>
            <p:ph type="title"/>
          </p:nvPr>
        </p:nvSpPr>
        <p:spPr>
          <a:xfrm>
            <a:off x="3052294" y="0"/>
            <a:ext cx="6143222" cy="764704"/>
          </a:xfrm>
        </p:spPr>
        <p:txBody>
          <a:bodyPr>
            <a:normAutofit/>
          </a:bodyPr>
          <a:lstStyle/>
          <a:p>
            <a:pPr algn="ctr"/>
            <a:r>
              <a:rPr lang="en-US" sz="3600" b="1" i="1" dirty="0">
                <a:latin typeface="+mn-lt"/>
              </a:rPr>
              <a:t>Theories of Mental Evolution</a:t>
            </a:r>
            <a:endParaRPr lang="en-IL" sz="3600" b="1" i="1" dirty="0">
              <a:latin typeface="+mn-lt"/>
            </a:endParaRPr>
          </a:p>
        </p:txBody>
      </p:sp>
      <p:sp>
        <p:nvSpPr>
          <p:cNvPr id="3" name="Content Placeholder 2">
            <a:extLst>
              <a:ext uri="{FF2B5EF4-FFF2-40B4-BE49-F238E27FC236}">
                <a16:creationId xmlns:a16="http://schemas.microsoft.com/office/drawing/2014/main" id="{AC32B368-CD92-1641-DC6D-C2387FAD327A}"/>
              </a:ext>
            </a:extLst>
          </p:cNvPr>
          <p:cNvSpPr>
            <a:spLocks noGrp="1"/>
          </p:cNvSpPr>
          <p:nvPr>
            <p:ph idx="1"/>
          </p:nvPr>
        </p:nvSpPr>
        <p:spPr>
          <a:xfrm>
            <a:off x="0" y="764704"/>
            <a:ext cx="12192000" cy="6093296"/>
          </a:xfrm>
        </p:spPr>
        <p:txBody>
          <a:bodyPr>
            <a:noAutofit/>
          </a:bodyPr>
          <a:lstStyle/>
          <a:p>
            <a:r>
              <a:rPr lang="en-US" sz="3200" b="1" dirty="0">
                <a:hlinkClick r:id="rId3"/>
              </a:rPr>
              <a:t>Franz Joseph Gall </a:t>
            </a:r>
            <a:r>
              <a:rPr lang="en-US" sz="3200" b="1" dirty="0"/>
              <a:t>wrongly explained crime </a:t>
            </a:r>
            <a:br>
              <a:rPr lang="en-US" sz="3200" b="1" dirty="0"/>
            </a:br>
            <a:r>
              <a:rPr lang="en-US" sz="3200" b="1" dirty="0"/>
              <a:t>as a result of skull and brain deformations. </a:t>
            </a:r>
          </a:p>
          <a:p>
            <a:r>
              <a:rPr lang="en-US" sz="3200" b="1" dirty="0">
                <a:hlinkClick r:id="rId4"/>
              </a:rPr>
              <a:t>Charles Darwin</a:t>
            </a:r>
            <a:r>
              <a:rPr lang="en-US" sz="3200" b="1" dirty="0"/>
              <a:t> explained the evolution of </a:t>
            </a:r>
            <a:br>
              <a:rPr lang="en-US" sz="3200" b="1" dirty="0"/>
            </a:br>
            <a:r>
              <a:rPr lang="en-US" sz="3200" b="1" dirty="0"/>
              <a:t>man through </a:t>
            </a:r>
            <a:r>
              <a:rPr lang="en-US" sz="3200" b="1" dirty="0">
                <a:hlinkClick r:id="rId5"/>
              </a:rPr>
              <a:t>natural selection</a:t>
            </a:r>
            <a:r>
              <a:rPr lang="en-US" sz="3200" b="1" dirty="0"/>
              <a:t>. </a:t>
            </a:r>
          </a:p>
          <a:p>
            <a:r>
              <a:rPr lang="en-US" sz="3200" b="1" dirty="0"/>
              <a:t>In </a:t>
            </a:r>
            <a:r>
              <a:rPr lang="en-US" sz="3200" b="1" i="1" dirty="0"/>
              <a:t>L’évolution curatrices </a:t>
            </a:r>
            <a:r>
              <a:rPr lang="en-US" sz="3200" b="1" dirty="0"/>
              <a:t>(</a:t>
            </a:r>
            <a:r>
              <a:rPr lang="en-US" sz="3200" b="1" dirty="0">
                <a:hlinkClick r:id="rId6"/>
              </a:rPr>
              <a:t>Creative Evolution</a:t>
            </a:r>
            <a:r>
              <a:rPr lang="en-US" sz="3200" b="1" dirty="0"/>
              <a:t>) </a:t>
            </a:r>
            <a:br>
              <a:rPr lang="en-US" sz="3200" b="1" dirty="0"/>
            </a:br>
            <a:r>
              <a:rPr lang="en-US" sz="3200" b="1" dirty="0">
                <a:hlinkClick r:id="rId7"/>
              </a:rPr>
              <a:t>Henri Louis Bergson</a:t>
            </a:r>
            <a:r>
              <a:rPr lang="en-US" sz="3200" b="1" dirty="0"/>
              <a:t> described his </a:t>
            </a:r>
            <a:r>
              <a:rPr lang="en-US" sz="3200" b="1" i="1" dirty="0">
                <a:hlinkClick r:id="rId8"/>
              </a:rPr>
              <a:t>élan vital</a:t>
            </a:r>
            <a:r>
              <a:rPr lang="en-US" sz="3200" b="1" i="1" dirty="0"/>
              <a:t> </a:t>
            </a:r>
            <a:br>
              <a:rPr lang="en-US" sz="3200" b="1" i="1" dirty="0"/>
            </a:br>
            <a:r>
              <a:rPr lang="en-US" sz="3200" b="1" dirty="0"/>
              <a:t>(vital impetus) concept.</a:t>
            </a:r>
          </a:p>
          <a:p>
            <a:r>
              <a:rPr lang="en-US" sz="3200" b="1" dirty="0">
                <a:hlinkClick r:id="rId9"/>
              </a:rPr>
              <a:t>Pierre Teilhard de Chardin</a:t>
            </a:r>
            <a:r>
              <a:rPr lang="en-US" sz="3200" b="1" dirty="0"/>
              <a:t> conceived the </a:t>
            </a:r>
            <a:br>
              <a:rPr lang="en-US" sz="3200" b="1" dirty="0"/>
            </a:br>
            <a:r>
              <a:rPr lang="en-US" sz="3200" b="1" dirty="0"/>
              <a:t>‘</a:t>
            </a:r>
            <a:r>
              <a:rPr lang="en-US" sz="3200" b="1" dirty="0">
                <a:hlinkClick r:id="rId10"/>
              </a:rPr>
              <a:t>Omega point</a:t>
            </a:r>
            <a:r>
              <a:rPr lang="en-US" sz="3200" b="1" dirty="0"/>
              <a:t>’ of spiral evolution as the </a:t>
            </a:r>
            <a:br>
              <a:rPr lang="en-US" sz="3200" b="1" dirty="0"/>
            </a:br>
            <a:r>
              <a:rPr lang="en-US" sz="3200" b="1" dirty="0"/>
              <a:t>endpoint of unification with God.</a:t>
            </a:r>
          </a:p>
          <a:p>
            <a:r>
              <a:rPr lang="en-US" sz="3200" b="1" dirty="0"/>
              <a:t>Enjoying life and inhibiting fear of death </a:t>
            </a:r>
            <a:br>
              <a:rPr lang="en-US" sz="3200" b="1" dirty="0"/>
            </a:br>
            <a:r>
              <a:rPr lang="en-US" sz="3200" b="1" dirty="0"/>
              <a:t>produces a happy life.</a:t>
            </a:r>
            <a:endParaRPr lang="en-IL" sz="3200" b="1" dirty="0"/>
          </a:p>
        </p:txBody>
      </p:sp>
      <p:pic>
        <p:nvPicPr>
          <p:cNvPr id="5" name="Picture 4">
            <a:extLst>
              <a:ext uri="{FF2B5EF4-FFF2-40B4-BE49-F238E27FC236}">
                <a16:creationId xmlns:a16="http://schemas.microsoft.com/office/drawing/2014/main" id="{97627D0F-3CD9-701B-B35C-36D6A45FB843}"/>
              </a:ext>
            </a:extLst>
          </p:cNvPr>
          <p:cNvPicPr>
            <a:picLocks noChangeAspect="1"/>
          </p:cNvPicPr>
          <p:nvPr/>
        </p:nvPicPr>
        <p:blipFill>
          <a:blip r:embed="rId11"/>
          <a:stretch>
            <a:fillRect/>
          </a:stretch>
        </p:blipFill>
        <p:spPr>
          <a:xfrm>
            <a:off x="7694516" y="793763"/>
            <a:ext cx="1945932" cy="2313541"/>
          </a:xfrm>
          <a:prstGeom prst="rect">
            <a:avLst/>
          </a:prstGeom>
        </p:spPr>
      </p:pic>
      <p:pic>
        <p:nvPicPr>
          <p:cNvPr id="6" name="Picture 5">
            <a:extLst>
              <a:ext uri="{FF2B5EF4-FFF2-40B4-BE49-F238E27FC236}">
                <a16:creationId xmlns:a16="http://schemas.microsoft.com/office/drawing/2014/main" id="{3F3B09DD-B2F4-7DE7-3DA4-3EB941780FBC}"/>
              </a:ext>
            </a:extLst>
          </p:cNvPr>
          <p:cNvPicPr>
            <a:picLocks noChangeAspect="1"/>
          </p:cNvPicPr>
          <p:nvPr/>
        </p:nvPicPr>
        <p:blipFill>
          <a:blip r:embed="rId12"/>
          <a:stretch>
            <a:fillRect/>
          </a:stretch>
        </p:blipFill>
        <p:spPr>
          <a:xfrm>
            <a:off x="10118040" y="793762"/>
            <a:ext cx="1757965" cy="2313541"/>
          </a:xfrm>
          <a:prstGeom prst="rect">
            <a:avLst/>
          </a:prstGeom>
        </p:spPr>
      </p:pic>
      <p:pic>
        <p:nvPicPr>
          <p:cNvPr id="7" name="Picture 6">
            <a:extLst>
              <a:ext uri="{FF2B5EF4-FFF2-40B4-BE49-F238E27FC236}">
                <a16:creationId xmlns:a16="http://schemas.microsoft.com/office/drawing/2014/main" id="{B40769E5-DBB0-4114-BD72-F63CD62B3CF0}"/>
              </a:ext>
            </a:extLst>
          </p:cNvPr>
          <p:cNvPicPr>
            <a:picLocks noChangeAspect="1"/>
          </p:cNvPicPr>
          <p:nvPr/>
        </p:nvPicPr>
        <p:blipFill>
          <a:blip r:embed="rId13"/>
          <a:stretch>
            <a:fillRect/>
          </a:stretch>
        </p:blipFill>
        <p:spPr>
          <a:xfrm>
            <a:off x="7694516" y="3779756"/>
            <a:ext cx="1945932" cy="2480545"/>
          </a:xfrm>
          <a:prstGeom prst="rect">
            <a:avLst/>
          </a:prstGeom>
        </p:spPr>
      </p:pic>
      <p:pic>
        <p:nvPicPr>
          <p:cNvPr id="8" name="Picture 7">
            <a:extLst>
              <a:ext uri="{FF2B5EF4-FFF2-40B4-BE49-F238E27FC236}">
                <a16:creationId xmlns:a16="http://schemas.microsoft.com/office/drawing/2014/main" id="{23F3CFE6-2495-51E4-C07B-F520E1AD575D}"/>
              </a:ext>
            </a:extLst>
          </p:cNvPr>
          <p:cNvPicPr>
            <a:picLocks noChangeAspect="1"/>
          </p:cNvPicPr>
          <p:nvPr/>
        </p:nvPicPr>
        <p:blipFill>
          <a:blip r:embed="rId14"/>
          <a:stretch>
            <a:fillRect/>
          </a:stretch>
        </p:blipFill>
        <p:spPr>
          <a:xfrm>
            <a:off x="9899837" y="3779756"/>
            <a:ext cx="1976168" cy="2480545"/>
          </a:xfrm>
          <a:prstGeom prst="rect">
            <a:avLst/>
          </a:prstGeom>
        </p:spPr>
      </p:pic>
      <p:sp>
        <p:nvSpPr>
          <p:cNvPr id="9" name="TextBox 8">
            <a:extLst>
              <a:ext uri="{FF2B5EF4-FFF2-40B4-BE49-F238E27FC236}">
                <a16:creationId xmlns:a16="http://schemas.microsoft.com/office/drawing/2014/main" id="{38247E3C-E64D-91EA-EA8E-2EB202F43B4D}"/>
              </a:ext>
            </a:extLst>
          </p:cNvPr>
          <p:cNvSpPr txBox="1"/>
          <p:nvPr/>
        </p:nvSpPr>
        <p:spPr>
          <a:xfrm>
            <a:off x="7694516" y="3080985"/>
            <a:ext cx="4181489" cy="523220"/>
          </a:xfrm>
          <a:prstGeom prst="rect">
            <a:avLst/>
          </a:prstGeom>
          <a:noFill/>
        </p:spPr>
        <p:txBody>
          <a:bodyPr wrap="square" rtlCol="0">
            <a:spAutoFit/>
          </a:bodyPr>
          <a:lstStyle/>
          <a:p>
            <a:r>
              <a:rPr lang="en-US" sz="2800" b="1" i="1" dirty="0"/>
              <a:t>  Franz Gall            Darwin</a:t>
            </a:r>
            <a:endParaRPr lang="en-IL" sz="2800" b="1" i="1" dirty="0"/>
          </a:p>
        </p:txBody>
      </p:sp>
      <p:sp>
        <p:nvSpPr>
          <p:cNvPr id="11" name="TextBox 10">
            <a:extLst>
              <a:ext uri="{FF2B5EF4-FFF2-40B4-BE49-F238E27FC236}">
                <a16:creationId xmlns:a16="http://schemas.microsoft.com/office/drawing/2014/main" id="{E9250F25-FF92-A698-C711-31B03B52BC33}"/>
              </a:ext>
            </a:extLst>
          </p:cNvPr>
          <p:cNvSpPr txBox="1"/>
          <p:nvPr/>
        </p:nvSpPr>
        <p:spPr>
          <a:xfrm>
            <a:off x="7694516" y="6260301"/>
            <a:ext cx="4181489" cy="523220"/>
          </a:xfrm>
          <a:prstGeom prst="rect">
            <a:avLst/>
          </a:prstGeom>
          <a:noFill/>
        </p:spPr>
        <p:txBody>
          <a:bodyPr wrap="square" rtlCol="0">
            <a:spAutoFit/>
          </a:bodyPr>
          <a:lstStyle/>
          <a:p>
            <a:r>
              <a:rPr lang="en-US" sz="2800" b="1" i="1" dirty="0"/>
              <a:t>   Bergson          de Chardin</a:t>
            </a:r>
            <a:endParaRPr lang="en-IL" sz="2800" b="1" i="1" dirty="0"/>
          </a:p>
        </p:txBody>
      </p:sp>
    </p:spTree>
    <p:extLst>
      <p:ext uri="{BB962C8B-B14F-4D97-AF65-F5344CB8AC3E}">
        <p14:creationId xmlns:p14="http://schemas.microsoft.com/office/powerpoint/2010/main" val="400316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846" y="1"/>
            <a:ext cx="8373899" cy="404663"/>
          </a:xfrm>
        </p:spPr>
        <p:txBody>
          <a:bodyPr>
            <a:noAutofit/>
          </a:bodyPr>
          <a:lstStyle/>
          <a:p>
            <a:pPr algn="ctr"/>
            <a:r>
              <a:rPr lang="en-US" sz="3600" b="1" i="1" dirty="0">
                <a:latin typeface="+mn-lt"/>
              </a:rPr>
              <a:t>Concepts</a:t>
            </a:r>
          </a:p>
        </p:txBody>
      </p:sp>
      <p:sp>
        <p:nvSpPr>
          <p:cNvPr id="3" name="TextBox 2"/>
          <p:cNvSpPr txBox="1"/>
          <p:nvPr/>
        </p:nvSpPr>
        <p:spPr>
          <a:xfrm>
            <a:off x="1" y="404664"/>
            <a:ext cx="9074726" cy="6406882"/>
          </a:xfrm>
          <a:prstGeom prst="rect">
            <a:avLst/>
          </a:prstGeom>
          <a:noFill/>
        </p:spPr>
        <p:txBody>
          <a:bodyPr wrap="square" rtlCol="0">
            <a:spAutoFit/>
          </a:bodyPr>
          <a:lstStyle/>
          <a:p>
            <a:pPr marL="457200" indent="-457200" algn="just">
              <a:spcBef>
                <a:spcPts val="600"/>
              </a:spcBef>
              <a:spcAft>
                <a:spcPts val="800"/>
              </a:spcAft>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 sz="3200" b="1" kern="0" dirty="0">
                <a:solidFill>
                  <a:srgbClr val="202124"/>
                </a:solidFill>
                <a:latin typeface="Calibri" panose="020F0502020204030204" pitchFamily="34" charset="0"/>
                <a:ea typeface="Times New Roman" panose="02020603050405020304" pitchFamily="18" charset="0"/>
                <a:cs typeface="Calibri" panose="020F0502020204030204" pitchFamily="34" charset="0"/>
              </a:rPr>
              <a:t>Man-beast reversibility enabled the Holocaust.</a:t>
            </a:r>
            <a:endParaRPr lang="en-IL" sz="3200" b="1" kern="100" dirty="0">
              <a:latin typeface="Calibri" panose="020F0502020204030204" pitchFamily="34" charset="0"/>
              <a:ea typeface="Calibri" panose="020F0502020204030204" pitchFamily="34" charset="0"/>
              <a:cs typeface="Arial" panose="020B0604020202020204" pitchFamily="34" charset="0"/>
            </a:endParaRPr>
          </a:p>
          <a:p>
            <a:pPr marL="457200" indent="-457200" algn="just">
              <a:spcBef>
                <a:spcPts val="600"/>
              </a:spcBef>
              <a:spcAft>
                <a:spcPts val="800"/>
              </a:spcAft>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 sz="3200" b="1" kern="0" dirty="0">
                <a:solidFill>
                  <a:srgbClr val="202124"/>
                </a:solidFill>
                <a:latin typeface="Calibri" panose="020F0502020204030204" pitchFamily="34" charset="0"/>
                <a:ea typeface="Times New Roman" panose="02020603050405020304" pitchFamily="18" charset="0"/>
                <a:cs typeface="Calibri" panose="020F0502020204030204" pitchFamily="34" charset="0"/>
              </a:rPr>
              <a:t>Aryan superego plus demonization of the Jew triggered man to beast reversal.</a:t>
            </a:r>
            <a:endParaRPr lang="en-IL" sz="3200" b="1" kern="100" dirty="0">
              <a:latin typeface="Calibri" panose="020F0502020204030204" pitchFamily="34" charset="0"/>
              <a:ea typeface="Calibri" panose="020F0502020204030204" pitchFamily="34" charset="0"/>
              <a:cs typeface="Arial" panose="020B0604020202020204" pitchFamily="34" charset="0"/>
            </a:endParaRPr>
          </a:p>
          <a:p>
            <a:pPr marL="457200" indent="-457200" algn="just">
              <a:spcBef>
                <a:spcPts val="600"/>
              </a:spcBef>
              <a:spcAft>
                <a:spcPts val="800"/>
              </a:spcAft>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 sz="3200" b="1" kern="0" dirty="0">
                <a:solidFill>
                  <a:srgbClr val="202124"/>
                </a:solidFill>
                <a:latin typeface="Calibri" panose="020F0502020204030204" pitchFamily="34" charset="0"/>
                <a:ea typeface="Times New Roman" panose="02020603050405020304" pitchFamily="18" charset="0"/>
                <a:cs typeface="Calibri" panose="020F0502020204030204" pitchFamily="34" charset="0"/>
              </a:rPr>
              <a:t>Iranian neo-Nazism &amp; Islamic fanaticism are preparing the next Holocaust.</a:t>
            </a:r>
          </a:p>
          <a:p>
            <a:pPr marL="457200" indent="-457200" algn="just">
              <a:spcBef>
                <a:spcPts val="600"/>
              </a:spcBef>
              <a:spcAft>
                <a:spcPts val="800"/>
              </a:spcAft>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 sz="3200" b="1" kern="0" dirty="0">
                <a:solidFill>
                  <a:srgbClr val="202124"/>
                </a:solidFill>
                <a:latin typeface="Calibri" panose="020F0502020204030204" pitchFamily="34" charset="0"/>
                <a:ea typeface="Times New Roman" panose="02020603050405020304" pitchFamily="18" charset="0"/>
              </a:rPr>
              <a:t>This book demonstrates the importance of analyzing the Holocaust murderers.</a:t>
            </a:r>
          </a:p>
          <a:p>
            <a:pPr marL="457200" indent="-457200" algn="just">
              <a:spcBef>
                <a:spcPts val="600"/>
              </a:spcBef>
              <a:spcAft>
                <a:spcPts val="800"/>
              </a:spcAft>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200" b="1" kern="100" dirty="0">
                <a:latin typeface="Calibri" panose="020F0502020204030204" pitchFamily="34" charset="0"/>
                <a:ea typeface="Calibri" panose="020F0502020204030204" pitchFamily="34" charset="0"/>
                <a:cs typeface="Arial" panose="020B0604020202020204" pitchFamily="34" charset="0"/>
              </a:rPr>
              <a:t>The existence of anti-Semitism played an important role in the Holocaust.</a:t>
            </a:r>
          </a:p>
          <a:p>
            <a:pPr marL="457200" indent="-457200" algn="just">
              <a:spcBef>
                <a:spcPts val="600"/>
              </a:spcBef>
              <a:spcAft>
                <a:spcPts val="800"/>
              </a:spcAft>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200" b="1" kern="100" dirty="0">
                <a:latin typeface="Calibri" panose="020F0502020204030204" pitchFamily="34" charset="0"/>
                <a:ea typeface="Calibri" panose="020F0502020204030204" pitchFamily="34" charset="0"/>
                <a:cs typeface="Arial" panose="020B0604020202020204" pitchFamily="34" charset="0"/>
              </a:rPr>
              <a:t>The Holocaust involved the attributes of everyone who participated in it. </a:t>
            </a:r>
            <a:endParaRPr lang="en-IL" sz="3200" b="1" kern="1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0BD2BBA-910A-B12B-07DE-9B9CAF57DCF8}"/>
              </a:ext>
            </a:extLst>
          </p:cNvPr>
          <p:cNvPicPr>
            <a:picLocks noChangeAspect="1"/>
          </p:cNvPicPr>
          <p:nvPr/>
        </p:nvPicPr>
        <p:blipFill>
          <a:blip r:embed="rId3"/>
          <a:stretch>
            <a:fillRect/>
          </a:stretch>
        </p:blipFill>
        <p:spPr>
          <a:xfrm>
            <a:off x="9637009" y="104402"/>
            <a:ext cx="1951145" cy="2589572"/>
          </a:xfrm>
          <a:prstGeom prst="rect">
            <a:avLst/>
          </a:prstGeom>
        </p:spPr>
      </p:pic>
      <p:pic>
        <p:nvPicPr>
          <p:cNvPr id="7" name="Picture 6">
            <a:extLst>
              <a:ext uri="{FF2B5EF4-FFF2-40B4-BE49-F238E27FC236}">
                <a16:creationId xmlns:a16="http://schemas.microsoft.com/office/drawing/2014/main" id="{63EE2893-F7A1-8ED0-EE6A-68C35ABC21C9}"/>
              </a:ext>
            </a:extLst>
          </p:cNvPr>
          <p:cNvPicPr>
            <a:picLocks noChangeAspect="1"/>
          </p:cNvPicPr>
          <p:nvPr/>
        </p:nvPicPr>
        <p:blipFill>
          <a:blip r:embed="rId4"/>
          <a:stretch>
            <a:fillRect/>
          </a:stretch>
        </p:blipFill>
        <p:spPr>
          <a:xfrm>
            <a:off x="9749481" y="3396076"/>
            <a:ext cx="1935655" cy="2410690"/>
          </a:xfrm>
          <a:prstGeom prst="rect">
            <a:avLst/>
          </a:prstGeom>
        </p:spPr>
      </p:pic>
      <p:sp>
        <p:nvSpPr>
          <p:cNvPr id="8" name="TextBox 7">
            <a:extLst>
              <a:ext uri="{FF2B5EF4-FFF2-40B4-BE49-F238E27FC236}">
                <a16:creationId xmlns:a16="http://schemas.microsoft.com/office/drawing/2014/main" id="{0E358E46-40CE-55F9-A7CD-89FC97CC977C}"/>
              </a:ext>
            </a:extLst>
          </p:cNvPr>
          <p:cNvSpPr txBox="1"/>
          <p:nvPr/>
        </p:nvSpPr>
        <p:spPr>
          <a:xfrm>
            <a:off x="9637009" y="2693974"/>
            <a:ext cx="1951145" cy="523220"/>
          </a:xfrm>
          <a:prstGeom prst="rect">
            <a:avLst/>
          </a:prstGeom>
          <a:noFill/>
        </p:spPr>
        <p:txBody>
          <a:bodyPr wrap="square" rtlCol="0">
            <a:spAutoFit/>
          </a:bodyPr>
          <a:lstStyle/>
          <a:p>
            <a:pPr algn="ctr"/>
            <a:r>
              <a:rPr lang="en-US" sz="2800" b="1" i="1" dirty="0"/>
              <a:t>Hitler</a:t>
            </a:r>
            <a:endParaRPr lang="en-IL" sz="2800" b="1" i="1" dirty="0"/>
          </a:p>
        </p:txBody>
      </p:sp>
      <p:sp>
        <p:nvSpPr>
          <p:cNvPr id="9" name="TextBox 8">
            <a:extLst>
              <a:ext uri="{FF2B5EF4-FFF2-40B4-BE49-F238E27FC236}">
                <a16:creationId xmlns:a16="http://schemas.microsoft.com/office/drawing/2014/main" id="{7B40EB6E-00D3-2B6E-18EC-20963C814631}"/>
              </a:ext>
            </a:extLst>
          </p:cNvPr>
          <p:cNvSpPr txBox="1"/>
          <p:nvPr/>
        </p:nvSpPr>
        <p:spPr>
          <a:xfrm>
            <a:off x="9504218" y="5985164"/>
            <a:ext cx="2410691" cy="523220"/>
          </a:xfrm>
          <a:prstGeom prst="rect">
            <a:avLst/>
          </a:prstGeom>
          <a:noFill/>
        </p:spPr>
        <p:txBody>
          <a:bodyPr wrap="square" rtlCol="0">
            <a:spAutoFit/>
          </a:bodyPr>
          <a:lstStyle/>
          <a:p>
            <a:pPr algn="ctr"/>
            <a:r>
              <a:rPr lang="en-US" sz="2800" b="1" i="1" dirty="0">
                <a:hlinkClick r:id="rId5"/>
              </a:rPr>
              <a:t>Ahmadinejad</a:t>
            </a:r>
            <a:endParaRPr lang="en-IL" sz="2800" b="1" i="1" dirty="0"/>
          </a:p>
        </p:txBody>
      </p:sp>
    </p:spTree>
    <p:extLst>
      <p:ext uri="{BB962C8B-B14F-4D97-AF65-F5344CB8AC3E}">
        <p14:creationId xmlns:p14="http://schemas.microsoft.com/office/powerpoint/2010/main" val="154334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CAF0F-A1FC-B365-24DA-4C8322C36234}"/>
              </a:ext>
            </a:extLst>
          </p:cNvPr>
          <p:cNvSpPr>
            <a:spLocks noGrp="1"/>
          </p:cNvSpPr>
          <p:nvPr>
            <p:ph type="title"/>
          </p:nvPr>
        </p:nvSpPr>
        <p:spPr>
          <a:xfrm>
            <a:off x="838200" y="18255"/>
            <a:ext cx="7803524" cy="754477"/>
          </a:xfrm>
        </p:spPr>
        <p:txBody>
          <a:bodyPr>
            <a:normAutofit/>
          </a:bodyPr>
          <a:lstStyle/>
          <a:p>
            <a:pPr algn="ctr"/>
            <a:r>
              <a:rPr lang="en-US" sz="3600" b="1" i="1" dirty="0">
                <a:latin typeface="+mn-lt"/>
                <a:hlinkClick r:id="rId3"/>
              </a:rPr>
              <a:t>Kim Ung‑yong</a:t>
            </a:r>
            <a:endParaRPr lang="en-IL" sz="3600" b="1" i="1" dirty="0">
              <a:latin typeface="+mn-lt"/>
            </a:endParaRPr>
          </a:p>
        </p:txBody>
      </p:sp>
      <p:sp>
        <p:nvSpPr>
          <p:cNvPr id="3" name="Content Placeholder 2">
            <a:extLst>
              <a:ext uri="{FF2B5EF4-FFF2-40B4-BE49-F238E27FC236}">
                <a16:creationId xmlns:a16="http://schemas.microsoft.com/office/drawing/2014/main" id="{81AF27AE-DCBF-9285-9F29-A434038A28D0}"/>
              </a:ext>
            </a:extLst>
          </p:cNvPr>
          <p:cNvSpPr>
            <a:spLocks noGrp="1"/>
          </p:cNvSpPr>
          <p:nvPr>
            <p:ph idx="1"/>
          </p:nvPr>
        </p:nvSpPr>
        <p:spPr>
          <a:xfrm>
            <a:off x="0" y="772732"/>
            <a:ext cx="12192000" cy="6067013"/>
          </a:xfrm>
        </p:spPr>
        <p:txBody>
          <a:bodyPr>
            <a:normAutofit/>
          </a:bodyPr>
          <a:lstStyle/>
          <a:p>
            <a:pPr marL="285750" indent="-285750">
              <a:buFont typeface="Arial" panose="020B0604020202020204" pitchFamily="34" charset="0"/>
              <a:buChar char="•"/>
            </a:pPr>
            <a:r>
              <a:rPr lang="en-US" sz="3200" b="1" dirty="0"/>
              <a:t>Kim’s 210 IQ is the highest ever measured.</a:t>
            </a:r>
          </a:p>
          <a:p>
            <a:pPr marL="285750" indent="-285750">
              <a:buFont typeface="Arial" panose="020B0604020202020204" pitchFamily="34" charset="0"/>
              <a:buChar char="•"/>
            </a:pPr>
            <a:r>
              <a:rPr lang="en-US" sz="3200" b="1" dirty="0"/>
              <a:t>He spoke at 6 months and read Korean, </a:t>
            </a:r>
            <a:br>
              <a:rPr lang="en-US" sz="3200" b="1" dirty="0"/>
            </a:br>
            <a:r>
              <a:rPr lang="en-US" sz="3200" b="1" dirty="0"/>
              <a:t>Japanese, English and German at 5 years.</a:t>
            </a:r>
          </a:p>
          <a:p>
            <a:pPr marL="285750" indent="-285750">
              <a:buFont typeface="Arial" panose="020B0604020202020204" pitchFamily="34" charset="0"/>
              <a:buChar char="•"/>
            </a:pPr>
            <a:r>
              <a:rPr lang="en-US" sz="3200" b="1" dirty="0"/>
              <a:t>He wrote poems, painted, and solved </a:t>
            </a:r>
            <a:br>
              <a:rPr lang="en-US" sz="3200" b="1" dirty="0"/>
            </a:br>
            <a:r>
              <a:rPr lang="en-US" sz="3200" b="1" dirty="0"/>
              <a:t>calculus problems at age 6.</a:t>
            </a:r>
          </a:p>
          <a:p>
            <a:pPr marL="285750" indent="-285750">
              <a:buFont typeface="Arial" panose="020B0604020202020204" pitchFamily="34" charset="0"/>
              <a:buChar char="•"/>
            </a:pPr>
            <a:r>
              <a:rPr lang="en-US" sz="3200" b="1" dirty="0"/>
              <a:t>He studied physics remotely at Hanyang </a:t>
            </a:r>
            <a:br>
              <a:rPr lang="en-US" sz="3200" b="1" dirty="0"/>
            </a:br>
            <a:r>
              <a:rPr lang="en-US" sz="3200" b="1" dirty="0"/>
              <a:t>University and graduated at age 7.</a:t>
            </a:r>
          </a:p>
          <a:p>
            <a:pPr marL="285750" indent="-285750">
              <a:buFont typeface="Arial" panose="020B0604020202020204" pitchFamily="34" charset="0"/>
              <a:buChar char="•"/>
            </a:pPr>
            <a:r>
              <a:rPr lang="en-US" sz="3200" b="1" dirty="0"/>
              <a:t>He began </a:t>
            </a:r>
            <a:r>
              <a:rPr lang="en-US" sz="3200" b="1" dirty="0">
                <a:hlinkClick r:id="rId4"/>
              </a:rPr>
              <a:t>research at NASA</a:t>
            </a:r>
            <a:r>
              <a:rPr lang="en-US" sz="3200" b="1" dirty="0"/>
              <a:t> and published </a:t>
            </a:r>
            <a:br>
              <a:rPr lang="en-US" sz="3200" b="1" dirty="0"/>
            </a:br>
            <a:r>
              <a:rPr lang="en-US" sz="3200" b="1" dirty="0"/>
              <a:t>90 articles about hydraulic systems.</a:t>
            </a:r>
          </a:p>
          <a:p>
            <a:pPr marL="285750" indent="-285750">
              <a:buFont typeface="Arial" panose="020B0604020202020204" pitchFamily="34" charset="0"/>
              <a:buChar char="•"/>
            </a:pPr>
            <a:r>
              <a:rPr lang="en-US" sz="3200" b="1" dirty="0"/>
              <a:t>At age 15 he returned to South Korea and became a physics teacher.</a:t>
            </a:r>
          </a:p>
          <a:p>
            <a:pPr marL="285750" indent="-285750">
              <a:buFont typeface="Arial" panose="020B0604020202020204" pitchFamily="34" charset="0"/>
              <a:buChar char="•"/>
            </a:pPr>
            <a:r>
              <a:rPr lang="en-US" sz="3200" b="1" dirty="0"/>
              <a:t>Kim lacks a joy-of-living feeling that he calls emotional intelligence. </a:t>
            </a:r>
            <a:endParaRPr lang="en-IL" sz="3200" b="1" dirty="0"/>
          </a:p>
          <a:p>
            <a:endParaRPr lang="en-IL" dirty="0"/>
          </a:p>
        </p:txBody>
      </p:sp>
      <p:pic>
        <p:nvPicPr>
          <p:cNvPr id="4" name="Picture 3">
            <a:extLst>
              <a:ext uri="{FF2B5EF4-FFF2-40B4-BE49-F238E27FC236}">
                <a16:creationId xmlns:a16="http://schemas.microsoft.com/office/drawing/2014/main" id="{8E2B4230-AA93-3708-E735-139AB24E9451}"/>
              </a:ext>
            </a:extLst>
          </p:cNvPr>
          <p:cNvPicPr>
            <a:picLocks noChangeAspect="1"/>
          </p:cNvPicPr>
          <p:nvPr/>
        </p:nvPicPr>
        <p:blipFill>
          <a:blip r:embed="rId5"/>
          <a:stretch>
            <a:fillRect/>
          </a:stretch>
        </p:blipFill>
        <p:spPr>
          <a:xfrm>
            <a:off x="8779635" y="212853"/>
            <a:ext cx="2402984" cy="3593385"/>
          </a:xfrm>
          <a:prstGeom prst="rect">
            <a:avLst/>
          </a:prstGeom>
        </p:spPr>
      </p:pic>
      <p:sp>
        <p:nvSpPr>
          <p:cNvPr id="5" name="TextBox 4">
            <a:extLst>
              <a:ext uri="{FF2B5EF4-FFF2-40B4-BE49-F238E27FC236}">
                <a16:creationId xmlns:a16="http://schemas.microsoft.com/office/drawing/2014/main" id="{6C55B65B-CB14-4418-355E-710E9819D4C2}"/>
              </a:ext>
            </a:extLst>
          </p:cNvPr>
          <p:cNvSpPr txBox="1"/>
          <p:nvPr/>
        </p:nvSpPr>
        <p:spPr>
          <a:xfrm>
            <a:off x="7933386" y="3793359"/>
            <a:ext cx="4095482" cy="1384995"/>
          </a:xfrm>
          <a:prstGeom prst="rect">
            <a:avLst/>
          </a:prstGeom>
          <a:noFill/>
        </p:spPr>
        <p:txBody>
          <a:bodyPr wrap="square" rtlCol="0">
            <a:spAutoFit/>
          </a:bodyPr>
          <a:lstStyle/>
          <a:p>
            <a:pPr algn="ctr"/>
            <a:r>
              <a:rPr lang="en-US" sz="2800" i="1" dirty="0"/>
              <a:t>Kim Ung-yong.(Chungbuk Development Corporation-Yonhap News)</a:t>
            </a:r>
            <a:endParaRPr lang="en-IL" sz="2800" i="1" dirty="0"/>
          </a:p>
        </p:txBody>
      </p:sp>
    </p:spTree>
    <p:extLst>
      <p:ext uri="{BB962C8B-B14F-4D97-AF65-F5344CB8AC3E}">
        <p14:creationId xmlns:p14="http://schemas.microsoft.com/office/powerpoint/2010/main" val="67604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CFB3-70A2-51A8-967A-401FA0D3922D}"/>
              </a:ext>
            </a:extLst>
          </p:cNvPr>
          <p:cNvSpPr>
            <a:spLocks noGrp="1"/>
          </p:cNvSpPr>
          <p:nvPr>
            <p:ph type="title"/>
          </p:nvPr>
        </p:nvSpPr>
        <p:spPr>
          <a:xfrm>
            <a:off x="2063552" y="1"/>
            <a:ext cx="8229600" cy="731837"/>
          </a:xfrm>
        </p:spPr>
        <p:txBody>
          <a:bodyPr>
            <a:normAutofit/>
          </a:bodyPr>
          <a:lstStyle/>
          <a:p>
            <a:pPr algn="ctr"/>
            <a:r>
              <a:rPr lang="en-US" sz="3600" b="1" i="1" dirty="0">
                <a:latin typeface="+mn-lt"/>
                <a:hlinkClick r:id="rId2"/>
              </a:rPr>
              <a:t>Jewish Population</a:t>
            </a:r>
            <a:r>
              <a:rPr lang="en-US" sz="3600" b="1" i="1" dirty="0">
                <a:latin typeface="+mn-lt"/>
              </a:rPr>
              <a:t>: Before</a:t>
            </a:r>
            <a:endParaRPr lang="en-IL" sz="3600" b="1" i="1" dirty="0">
              <a:latin typeface="+mn-lt"/>
            </a:endParaRPr>
          </a:p>
        </p:txBody>
      </p:sp>
      <p:pic>
        <p:nvPicPr>
          <p:cNvPr id="5" name="Content Placeholder 4">
            <a:extLst>
              <a:ext uri="{FF2B5EF4-FFF2-40B4-BE49-F238E27FC236}">
                <a16:creationId xmlns:a16="http://schemas.microsoft.com/office/drawing/2014/main" id="{4EB853CF-C8F0-33D1-8558-9DD5C587FD31}"/>
              </a:ext>
            </a:extLst>
          </p:cNvPr>
          <p:cNvPicPr>
            <a:picLocks noGrp="1" noChangeAspect="1"/>
          </p:cNvPicPr>
          <p:nvPr>
            <p:ph idx="1"/>
          </p:nvPr>
        </p:nvPicPr>
        <p:blipFill>
          <a:blip r:embed="rId3"/>
          <a:stretch>
            <a:fillRect/>
          </a:stretch>
        </p:blipFill>
        <p:spPr>
          <a:xfrm>
            <a:off x="1524001" y="805153"/>
            <a:ext cx="9099359" cy="6009010"/>
          </a:xfrm>
        </p:spPr>
      </p:pic>
    </p:spTree>
    <p:extLst>
      <p:ext uri="{BB962C8B-B14F-4D97-AF65-F5344CB8AC3E}">
        <p14:creationId xmlns:p14="http://schemas.microsoft.com/office/powerpoint/2010/main" val="4244518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28974-DE33-0B8E-7E33-7E7C45290D94}"/>
              </a:ext>
            </a:extLst>
          </p:cNvPr>
          <p:cNvSpPr>
            <a:spLocks noGrp="1"/>
          </p:cNvSpPr>
          <p:nvPr>
            <p:ph type="title"/>
          </p:nvPr>
        </p:nvSpPr>
        <p:spPr>
          <a:xfrm>
            <a:off x="1998402" y="1"/>
            <a:ext cx="8229600" cy="731837"/>
          </a:xfrm>
        </p:spPr>
        <p:txBody>
          <a:bodyPr>
            <a:normAutofit/>
          </a:bodyPr>
          <a:lstStyle/>
          <a:p>
            <a:pPr algn="ctr"/>
            <a:r>
              <a:rPr lang="en-US" sz="3600" b="1" i="1" dirty="0">
                <a:latin typeface="+mn-lt"/>
                <a:hlinkClick r:id="rId3"/>
              </a:rPr>
              <a:t>Jewish Population</a:t>
            </a:r>
            <a:r>
              <a:rPr lang="en-US" sz="3600" b="1" i="1" dirty="0">
                <a:latin typeface="+mn-lt"/>
              </a:rPr>
              <a:t>: After</a:t>
            </a:r>
            <a:endParaRPr lang="en-IL" sz="3600" b="1" i="1" dirty="0">
              <a:latin typeface="+mn-lt"/>
            </a:endParaRPr>
          </a:p>
        </p:txBody>
      </p:sp>
      <p:sp>
        <p:nvSpPr>
          <p:cNvPr id="3" name="Content Placeholder 2">
            <a:extLst>
              <a:ext uri="{FF2B5EF4-FFF2-40B4-BE49-F238E27FC236}">
                <a16:creationId xmlns:a16="http://schemas.microsoft.com/office/drawing/2014/main" id="{DDF1E481-1A4D-F16D-309D-05FA22E23359}"/>
              </a:ext>
            </a:extLst>
          </p:cNvPr>
          <p:cNvSpPr>
            <a:spLocks noGrp="1"/>
          </p:cNvSpPr>
          <p:nvPr>
            <p:ph idx="1"/>
          </p:nvPr>
        </p:nvSpPr>
        <p:spPr>
          <a:xfrm>
            <a:off x="0" y="683090"/>
            <a:ext cx="12192000" cy="6174909"/>
          </a:xfrm>
        </p:spPr>
        <p:txBody>
          <a:bodyPr>
            <a:normAutofit/>
          </a:bodyPr>
          <a:lstStyle/>
          <a:p>
            <a:r>
              <a:rPr lang="en-US" sz="3200" b="1" dirty="0"/>
              <a:t>In 1939, there were 16.6 million Jews worldwide. 57% lived in Europe.</a:t>
            </a:r>
          </a:p>
          <a:p>
            <a:r>
              <a:rPr lang="en-US" sz="3200" b="1" dirty="0"/>
              <a:t>In 1945, of 11 million worldwide, 3.8 million (35%) were in Europe.</a:t>
            </a:r>
          </a:p>
          <a:p>
            <a:r>
              <a:rPr lang="en-US" sz="3200" b="1" dirty="0"/>
              <a:t>In 2022, there were 14,511,000 Jews, 2 million less than 1939.</a:t>
            </a:r>
          </a:p>
          <a:p>
            <a:r>
              <a:rPr lang="en-US" sz="3200" b="1" dirty="0"/>
              <a:t>The Holocaust killed about 6 million (40%) of the Jewish people.</a:t>
            </a:r>
          </a:p>
          <a:p>
            <a:r>
              <a:rPr lang="en-US" sz="3200" b="1" dirty="0"/>
              <a:t>During 2022, 14,201 survivors died in Israel. </a:t>
            </a:r>
          </a:p>
          <a:p>
            <a:r>
              <a:rPr lang="en-US" sz="3200" b="1" dirty="0"/>
              <a:t>On 1 January 2023, there were 147,199 survivors in Israel.</a:t>
            </a:r>
          </a:p>
          <a:p>
            <a:r>
              <a:rPr lang="en-US" sz="3200" b="1" dirty="0"/>
              <a:t>The average age of survivors in Israel is 85.5 years.</a:t>
            </a:r>
          </a:p>
          <a:p>
            <a:r>
              <a:rPr lang="en-US" sz="3200" b="1" dirty="0"/>
              <a:t>In 2023, </a:t>
            </a:r>
            <a:r>
              <a:rPr lang="en-US" sz="3200" b="1" dirty="0">
                <a:hlinkClick r:id="rId4"/>
              </a:rPr>
              <a:t>Poland</a:t>
            </a:r>
            <a:r>
              <a:rPr lang="en-US" sz="3200" b="1" dirty="0"/>
              <a:t> had about 4,500 of its original 3 million.</a:t>
            </a:r>
          </a:p>
          <a:p>
            <a:r>
              <a:rPr lang="en-US" sz="3200" b="1" dirty="0"/>
              <a:t>In 1945, Israel only had 490,000 Jews. </a:t>
            </a:r>
          </a:p>
          <a:p>
            <a:r>
              <a:rPr lang="en-US" sz="3200" b="1" dirty="0"/>
              <a:t>On Dec. 31, 2022, </a:t>
            </a:r>
            <a:r>
              <a:rPr lang="en-US" sz="3200" b="1" dirty="0">
                <a:hlinkClick r:id="rId5"/>
              </a:rPr>
              <a:t>Israel</a:t>
            </a:r>
            <a:r>
              <a:rPr lang="en-US" sz="3200" b="1" dirty="0"/>
              <a:t> had about 7.1 million Jews.</a:t>
            </a:r>
          </a:p>
          <a:p>
            <a:endParaRPr lang="en-IL" b="1" dirty="0"/>
          </a:p>
        </p:txBody>
      </p:sp>
    </p:spTree>
    <p:extLst>
      <p:ext uri="{BB962C8B-B14F-4D97-AF65-F5344CB8AC3E}">
        <p14:creationId xmlns:p14="http://schemas.microsoft.com/office/powerpoint/2010/main" val="2554741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559E-CBAE-7659-2BEA-B39D631D3BFE}"/>
              </a:ext>
            </a:extLst>
          </p:cNvPr>
          <p:cNvSpPr>
            <a:spLocks noGrp="1"/>
          </p:cNvSpPr>
          <p:nvPr>
            <p:ph type="title"/>
          </p:nvPr>
        </p:nvSpPr>
        <p:spPr>
          <a:xfrm>
            <a:off x="1981200" y="29311"/>
            <a:ext cx="8229600" cy="702526"/>
          </a:xfrm>
        </p:spPr>
        <p:txBody>
          <a:bodyPr>
            <a:normAutofit/>
          </a:bodyPr>
          <a:lstStyle/>
          <a:p>
            <a:pPr algn="ctr"/>
            <a:r>
              <a:rPr lang="en-US" sz="3600" b="1" i="1" dirty="0">
                <a:latin typeface="+mn-lt"/>
                <a:hlinkClick r:id="rId2"/>
              </a:rPr>
              <a:t>Anti-Semitism</a:t>
            </a:r>
            <a:endParaRPr lang="en-IL" sz="3600" b="1" i="1" dirty="0">
              <a:latin typeface="+mn-lt"/>
            </a:endParaRPr>
          </a:p>
        </p:txBody>
      </p:sp>
      <p:sp>
        <p:nvSpPr>
          <p:cNvPr id="3" name="Content Placeholder 2">
            <a:extLst>
              <a:ext uri="{FF2B5EF4-FFF2-40B4-BE49-F238E27FC236}">
                <a16:creationId xmlns:a16="http://schemas.microsoft.com/office/drawing/2014/main" id="{22AFBEF5-5117-E38C-C4E0-D206DA3FFBEA}"/>
              </a:ext>
            </a:extLst>
          </p:cNvPr>
          <p:cNvSpPr>
            <a:spLocks noGrp="1"/>
          </p:cNvSpPr>
          <p:nvPr>
            <p:ph idx="1"/>
          </p:nvPr>
        </p:nvSpPr>
        <p:spPr>
          <a:xfrm>
            <a:off x="0" y="631426"/>
            <a:ext cx="12192000" cy="6226573"/>
          </a:xfrm>
        </p:spPr>
        <p:txBody>
          <a:bodyPr>
            <a:normAutofit/>
          </a:bodyPr>
          <a:lstStyle/>
          <a:p>
            <a:r>
              <a:rPr lang="en-US" sz="3200" b="1" dirty="0"/>
              <a:t>In </a:t>
            </a:r>
            <a:r>
              <a:rPr lang="en-US" sz="3200" b="1" dirty="0">
                <a:hlinkClick r:id="rId3"/>
              </a:rPr>
              <a:t>Alexandria, Egypt 38 AD</a:t>
            </a:r>
            <a:r>
              <a:rPr lang="en-US" sz="3200" b="1" dirty="0"/>
              <a:t>, a Greek mafia attacked Jews.</a:t>
            </a:r>
          </a:p>
          <a:p>
            <a:r>
              <a:rPr lang="en-US" sz="3200" b="1" dirty="0"/>
              <a:t>In 1095, </a:t>
            </a:r>
            <a:r>
              <a:rPr lang="en-US" sz="3200" b="1" dirty="0">
                <a:hlinkClick r:id="rId4"/>
              </a:rPr>
              <a:t>Pope Urban II </a:t>
            </a:r>
            <a:r>
              <a:rPr lang="en-US" sz="3200" b="1" dirty="0"/>
              <a:t>launched Crusades. Jews were accused of ‘deicide’. Crusaders murdered Jews in massive waves of violence. </a:t>
            </a:r>
          </a:p>
          <a:p>
            <a:r>
              <a:rPr lang="en-US" sz="3200" b="1" dirty="0"/>
              <a:t>During the 12</a:t>
            </a:r>
            <a:r>
              <a:rPr lang="en-US" sz="3200" b="1" baseline="30000" dirty="0"/>
              <a:t>th</a:t>
            </a:r>
            <a:r>
              <a:rPr lang="en-US" sz="3200" b="1" dirty="0"/>
              <a:t> and 13</a:t>
            </a:r>
            <a:r>
              <a:rPr lang="en-US" sz="3200" b="1" baseline="30000" dirty="0"/>
              <a:t>th</a:t>
            </a:r>
            <a:r>
              <a:rPr lang="en-US" sz="3200" b="1" dirty="0"/>
              <a:t> centuries, anti-Semitism became a dogma. Jews were forced to live in ghettos.</a:t>
            </a:r>
          </a:p>
          <a:p>
            <a:r>
              <a:rPr lang="en-US" sz="3200" b="1" dirty="0"/>
              <a:t>Shakespeare immortalized the image of the harmful Jew archetype </a:t>
            </a:r>
            <a:br>
              <a:rPr lang="en-US" sz="3200" b="1" dirty="0"/>
            </a:br>
            <a:r>
              <a:rPr lang="en-US" sz="3200" b="1" dirty="0"/>
              <a:t>by creating </a:t>
            </a:r>
            <a:r>
              <a:rPr lang="en-US" sz="3200" b="1" dirty="0">
                <a:hlinkClick r:id="rId5"/>
              </a:rPr>
              <a:t>Shylock</a:t>
            </a:r>
            <a:r>
              <a:rPr lang="en-US" sz="3200" b="1" dirty="0"/>
              <a:t> as a cause of social evil.</a:t>
            </a:r>
          </a:p>
          <a:p>
            <a:r>
              <a:rPr lang="en-US" sz="3200" b="1" dirty="0"/>
              <a:t>In 1903, </a:t>
            </a:r>
            <a:r>
              <a:rPr lang="en-US" sz="3200" b="1" i="1" dirty="0">
                <a:hlinkClick r:id="rId6"/>
              </a:rPr>
              <a:t>The Protocols of the Elders of Zion</a:t>
            </a:r>
            <a:r>
              <a:rPr lang="en-US" sz="3200" b="1" i="1" dirty="0"/>
              <a:t> </a:t>
            </a:r>
            <a:r>
              <a:rPr lang="en-US" sz="3200" b="1" dirty="0"/>
              <a:t>was published and the first 20</a:t>
            </a:r>
            <a:r>
              <a:rPr lang="en-US" sz="3200" b="1" baseline="30000" dirty="0"/>
              <a:t>th</a:t>
            </a:r>
            <a:r>
              <a:rPr lang="en-US" sz="3200" b="1" dirty="0"/>
              <a:t> century pogrom occurred in </a:t>
            </a:r>
            <a:r>
              <a:rPr lang="en-US" sz="3200" b="1" dirty="0">
                <a:hlinkClick r:id="rId7"/>
              </a:rPr>
              <a:t>Kishinev</a:t>
            </a:r>
            <a:r>
              <a:rPr lang="en-US" sz="3200" b="1" dirty="0"/>
              <a:t>.</a:t>
            </a:r>
          </a:p>
          <a:p>
            <a:r>
              <a:rPr lang="en-US" sz="3200" b="1" dirty="0">
                <a:hlinkClick r:id="rId8"/>
              </a:rPr>
              <a:t>Anti-Zionism</a:t>
            </a:r>
            <a:r>
              <a:rPr lang="en-US" sz="3200" b="1" dirty="0"/>
              <a:t> is now the ‘new face’ of anti-Semitism.</a:t>
            </a:r>
          </a:p>
          <a:p>
            <a:r>
              <a:rPr lang="en-US" sz="3200" b="1" dirty="0">
                <a:hlinkClick r:id="rId9"/>
              </a:rPr>
              <a:t>Wolfgang Benz</a:t>
            </a:r>
            <a:r>
              <a:rPr lang="en-US" sz="3200" b="1" dirty="0"/>
              <a:t> wrote an 8-volume </a:t>
            </a:r>
            <a:r>
              <a:rPr lang="en-US" sz="3200" b="1" i="1" dirty="0">
                <a:hlinkClick r:id="rId10"/>
              </a:rPr>
              <a:t>Handbuch des Antisemitismus</a:t>
            </a:r>
            <a:r>
              <a:rPr lang="en-US" sz="3200" b="1" i="1" dirty="0"/>
              <a:t>.</a:t>
            </a:r>
            <a:endParaRPr lang="en-IL" sz="3200" b="1" i="1" dirty="0"/>
          </a:p>
        </p:txBody>
      </p:sp>
    </p:spTree>
    <p:extLst>
      <p:ext uri="{BB962C8B-B14F-4D97-AF65-F5344CB8AC3E}">
        <p14:creationId xmlns:p14="http://schemas.microsoft.com/office/powerpoint/2010/main" val="20076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AFBEF5-5117-E38C-C4E0-D206DA3FFBEA}"/>
              </a:ext>
            </a:extLst>
          </p:cNvPr>
          <p:cNvSpPr>
            <a:spLocks noGrp="1"/>
          </p:cNvSpPr>
          <p:nvPr>
            <p:ph idx="1"/>
          </p:nvPr>
        </p:nvSpPr>
        <p:spPr>
          <a:xfrm>
            <a:off x="0" y="154546"/>
            <a:ext cx="12192000" cy="6674143"/>
          </a:xfrm>
        </p:spPr>
        <p:txBody>
          <a:bodyPr>
            <a:normAutofit/>
          </a:bodyPr>
          <a:lstStyle/>
          <a:p>
            <a:r>
              <a:rPr lang="en-US" sz="3200" b="1" dirty="0"/>
              <a:t>From 1923 to 1945, </a:t>
            </a:r>
            <a:r>
              <a:rPr lang="en-US" sz="3200" b="1" dirty="0">
                <a:hlinkClick r:id="rId2"/>
              </a:rPr>
              <a:t>Julius Streicher</a:t>
            </a:r>
            <a:r>
              <a:rPr lang="en-US" sz="3200" b="1" dirty="0"/>
              <a:t> </a:t>
            </a:r>
            <a:br>
              <a:rPr lang="en-US" sz="3200" b="1" dirty="0"/>
            </a:br>
            <a:r>
              <a:rPr lang="en-US" sz="3200" b="1" dirty="0"/>
              <a:t>published </a:t>
            </a:r>
            <a:r>
              <a:rPr lang="en-US" sz="3200" b="1" i="1" dirty="0">
                <a:hlinkClick r:id="rId3"/>
              </a:rPr>
              <a:t>Der Stürmer</a:t>
            </a:r>
            <a:r>
              <a:rPr lang="en-US" sz="3200" b="1" dirty="0">
                <a:hlinkClick r:id="rId3"/>
              </a:rPr>
              <a:t> </a:t>
            </a:r>
            <a:r>
              <a:rPr lang="en-US" sz="3200" b="1" dirty="0"/>
              <a:t>in Berlin.</a:t>
            </a:r>
          </a:p>
          <a:p>
            <a:r>
              <a:rPr lang="en-US" sz="3200" b="1" dirty="0"/>
              <a:t>A similar magazine with the same </a:t>
            </a:r>
            <a:br>
              <a:rPr lang="en-US" sz="3200" b="1" dirty="0"/>
            </a:br>
            <a:r>
              <a:rPr lang="en-US" sz="3200" b="1" dirty="0"/>
              <a:t>name was published in </a:t>
            </a:r>
            <a:r>
              <a:rPr lang="en-US" sz="3200" b="1" dirty="0">
                <a:hlinkClick r:id="rId4"/>
              </a:rPr>
              <a:t>Timișoara</a:t>
            </a:r>
            <a:r>
              <a:rPr lang="en-US" sz="3200" b="1" dirty="0"/>
              <a:t>, </a:t>
            </a:r>
            <a:br>
              <a:rPr lang="en-US" sz="3200" b="1" dirty="0"/>
            </a:br>
            <a:r>
              <a:rPr lang="en-US" sz="3200" b="1" dirty="0"/>
              <a:t>Romania by </a:t>
            </a:r>
            <a:r>
              <a:rPr lang="en-US" sz="3200" b="1" dirty="0">
                <a:hlinkClick r:id="rId5"/>
              </a:rPr>
              <a:t>Karl Leopold von Möller</a:t>
            </a:r>
            <a:r>
              <a:rPr lang="en-US" sz="3200" b="1" dirty="0"/>
              <a:t>.</a:t>
            </a:r>
          </a:p>
          <a:p>
            <a:r>
              <a:rPr lang="en-US" sz="3200" b="1" dirty="0">
                <a:hlinkClick r:id="rId6"/>
              </a:rPr>
              <a:t>Houston Stewart Chamberlain</a:t>
            </a:r>
            <a:r>
              <a:rPr lang="en-US" sz="3200" b="1" dirty="0"/>
              <a:t> wrote </a:t>
            </a:r>
            <a:br>
              <a:rPr lang="en-US" sz="3200" b="1" dirty="0"/>
            </a:br>
            <a:r>
              <a:rPr lang="en-US" sz="3200" b="1" i="1" dirty="0">
                <a:hlinkClick r:id="rId7"/>
              </a:rPr>
              <a:t>The Foundations of the 19th Century</a:t>
            </a:r>
            <a:r>
              <a:rPr lang="en-US" sz="3200" b="1" dirty="0"/>
              <a:t>.</a:t>
            </a:r>
          </a:p>
          <a:p>
            <a:r>
              <a:rPr lang="en-US" sz="3200" b="1" dirty="0">
                <a:hlinkClick r:id="rId8"/>
              </a:rPr>
              <a:t>Raul Hilberg</a:t>
            </a:r>
            <a:r>
              <a:rPr lang="en-US" sz="3200" b="1" dirty="0"/>
              <a:t> wrote </a:t>
            </a:r>
            <a:r>
              <a:rPr lang="en-US" sz="3200" b="1" i="1" dirty="0">
                <a:hlinkClick r:id="rId9"/>
              </a:rPr>
              <a:t>The Destruction of </a:t>
            </a:r>
            <a:br>
              <a:rPr lang="en-US" sz="3200" b="1" i="1" dirty="0">
                <a:hlinkClick r:id="rId9"/>
              </a:rPr>
            </a:br>
            <a:r>
              <a:rPr lang="en-US" sz="3200" b="1" i="1" dirty="0">
                <a:hlinkClick r:id="rId9"/>
              </a:rPr>
              <a:t>the European Jews</a:t>
            </a:r>
            <a:r>
              <a:rPr lang="en-US" sz="3200" b="1" dirty="0"/>
              <a:t> (1,388 pages).</a:t>
            </a:r>
          </a:p>
          <a:p>
            <a:endParaRPr lang="en-IL" b="1" i="1" dirty="0"/>
          </a:p>
        </p:txBody>
      </p:sp>
      <p:pic>
        <p:nvPicPr>
          <p:cNvPr id="7" name="Picture 6">
            <a:extLst>
              <a:ext uri="{FF2B5EF4-FFF2-40B4-BE49-F238E27FC236}">
                <a16:creationId xmlns:a16="http://schemas.microsoft.com/office/drawing/2014/main" id="{BBA38359-D080-8384-43E9-69F92224F562}"/>
              </a:ext>
            </a:extLst>
          </p:cNvPr>
          <p:cNvPicPr>
            <a:picLocks noChangeAspect="1"/>
          </p:cNvPicPr>
          <p:nvPr/>
        </p:nvPicPr>
        <p:blipFill>
          <a:blip r:embed="rId10"/>
          <a:stretch>
            <a:fillRect/>
          </a:stretch>
        </p:blipFill>
        <p:spPr>
          <a:xfrm>
            <a:off x="7181180" y="255319"/>
            <a:ext cx="4805730" cy="6264278"/>
          </a:xfrm>
          <a:prstGeom prst="rect">
            <a:avLst/>
          </a:prstGeom>
        </p:spPr>
      </p:pic>
      <p:pic>
        <p:nvPicPr>
          <p:cNvPr id="9" name="Picture 8">
            <a:extLst>
              <a:ext uri="{FF2B5EF4-FFF2-40B4-BE49-F238E27FC236}">
                <a16:creationId xmlns:a16="http://schemas.microsoft.com/office/drawing/2014/main" id="{F170D4A4-6FE0-BB99-66FB-35B1607A9D61}"/>
              </a:ext>
            </a:extLst>
          </p:cNvPr>
          <p:cNvPicPr>
            <a:picLocks noChangeAspect="1"/>
          </p:cNvPicPr>
          <p:nvPr/>
        </p:nvPicPr>
        <p:blipFill>
          <a:blip r:embed="rId11"/>
          <a:stretch>
            <a:fillRect/>
          </a:stretch>
        </p:blipFill>
        <p:spPr>
          <a:xfrm>
            <a:off x="683238" y="4599094"/>
            <a:ext cx="4824536" cy="1920503"/>
          </a:xfrm>
          <a:prstGeom prst="rect">
            <a:avLst/>
          </a:prstGeom>
        </p:spPr>
      </p:pic>
    </p:spTree>
    <p:extLst>
      <p:ext uri="{BB962C8B-B14F-4D97-AF65-F5344CB8AC3E}">
        <p14:creationId xmlns:p14="http://schemas.microsoft.com/office/powerpoint/2010/main" val="3766483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E22E3-1B4A-0101-3A4D-E8CF95EF0EB6}"/>
              </a:ext>
            </a:extLst>
          </p:cNvPr>
          <p:cNvSpPr>
            <a:spLocks noGrp="1"/>
          </p:cNvSpPr>
          <p:nvPr>
            <p:ph type="title"/>
          </p:nvPr>
        </p:nvSpPr>
        <p:spPr>
          <a:xfrm>
            <a:off x="1981200" y="-18132"/>
            <a:ext cx="8229600" cy="749969"/>
          </a:xfrm>
        </p:spPr>
        <p:txBody>
          <a:bodyPr>
            <a:normAutofit/>
          </a:bodyPr>
          <a:lstStyle/>
          <a:p>
            <a:pPr algn="ctr"/>
            <a:r>
              <a:rPr lang="en-US" sz="3600" b="1" i="1" dirty="0">
                <a:latin typeface="+mn-lt"/>
              </a:rPr>
              <a:t>Marrano Phenomenon</a:t>
            </a:r>
            <a:endParaRPr lang="en-IL" sz="3600" b="1" i="1" dirty="0">
              <a:latin typeface="+mn-lt"/>
            </a:endParaRPr>
          </a:p>
        </p:txBody>
      </p:sp>
      <p:sp>
        <p:nvSpPr>
          <p:cNvPr id="3" name="Content Placeholder 2">
            <a:extLst>
              <a:ext uri="{FF2B5EF4-FFF2-40B4-BE49-F238E27FC236}">
                <a16:creationId xmlns:a16="http://schemas.microsoft.com/office/drawing/2014/main" id="{70CDE7BA-3CFD-7EF1-8699-9ADB2BBE2C4C}"/>
              </a:ext>
            </a:extLst>
          </p:cNvPr>
          <p:cNvSpPr>
            <a:spLocks noGrp="1"/>
          </p:cNvSpPr>
          <p:nvPr>
            <p:ph idx="1"/>
          </p:nvPr>
        </p:nvSpPr>
        <p:spPr>
          <a:xfrm>
            <a:off x="0" y="731838"/>
            <a:ext cx="6220496" cy="6126162"/>
          </a:xfrm>
        </p:spPr>
        <p:txBody>
          <a:bodyPr>
            <a:normAutofit/>
          </a:bodyPr>
          <a:lstStyle/>
          <a:p>
            <a:r>
              <a:rPr lang="en-US" sz="3200" b="1" dirty="0">
                <a:hlinkClick r:id="rId2"/>
              </a:rPr>
              <a:t>King Ferdinand</a:t>
            </a:r>
            <a:r>
              <a:rPr lang="en-US" sz="3200" b="1" dirty="0"/>
              <a:t> &amp; </a:t>
            </a:r>
            <a:r>
              <a:rPr lang="en-US" sz="3200" b="1" dirty="0">
                <a:hlinkClick r:id="rId3"/>
              </a:rPr>
              <a:t>Queen Isabella</a:t>
            </a:r>
            <a:r>
              <a:rPr lang="en-US" sz="3200" b="1" dirty="0"/>
              <a:t> </a:t>
            </a:r>
            <a:br>
              <a:rPr lang="en-US" sz="3200" b="1" dirty="0"/>
            </a:br>
            <a:r>
              <a:rPr lang="en-US" sz="3200" b="1" dirty="0"/>
              <a:t>expelled Jews from Spain at the </a:t>
            </a:r>
            <a:br>
              <a:rPr lang="en-US" sz="3200" b="1" dirty="0"/>
            </a:br>
            <a:r>
              <a:rPr lang="en-US" sz="3200" b="1" dirty="0"/>
              <a:t>initiative of </a:t>
            </a:r>
            <a:r>
              <a:rPr lang="en-US" sz="3200" b="1" dirty="0">
                <a:hlinkClick r:id="rId4"/>
              </a:rPr>
              <a:t>Torquemada</a:t>
            </a:r>
            <a:r>
              <a:rPr lang="en-US" sz="3200" b="1" dirty="0"/>
              <a:t> in 1492.</a:t>
            </a:r>
          </a:p>
          <a:p>
            <a:r>
              <a:rPr lang="en-US" sz="3200" b="1" dirty="0"/>
              <a:t>Some Jews remained, claimed to </a:t>
            </a:r>
            <a:br>
              <a:rPr lang="en-US" sz="3200" b="1" dirty="0"/>
            </a:br>
            <a:r>
              <a:rPr lang="en-US" sz="3200" b="1" dirty="0"/>
              <a:t>convert, but secretly remained </a:t>
            </a:r>
            <a:br>
              <a:rPr lang="en-US" sz="3200" b="1" dirty="0"/>
            </a:br>
            <a:r>
              <a:rPr lang="en-US" sz="3200" b="1" dirty="0"/>
              <a:t>Jewish and became </a:t>
            </a:r>
            <a:r>
              <a:rPr lang="en-US" sz="3200" b="1" dirty="0">
                <a:hlinkClick r:id="rId5"/>
              </a:rPr>
              <a:t>Marranos</a:t>
            </a:r>
            <a:r>
              <a:rPr lang="en-US" sz="3200" b="1" dirty="0"/>
              <a:t>.</a:t>
            </a:r>
          </a:p>
          <a:p>
            <a:r>
              <a:rPr lang="en-US" sz="3200" b="1" dirty="0"/>
              <a:t>In 1925, </a:t>
            </a:r>
            <a:r>
              <a:rPr lang="en-US" sz="3200" b="1" dirty="0">
                <a:hlinkClick r:id="rId6"/>
              </a:rPr>
              <a:t>Samuel Schwartz</a:t>
            </a:r>
            <a:r>
              <a:rPr lang="en-US" sz="3200" b="1" dirty="0"/>
              <a:t> found</a:t>
            </a:r>
            <a:br>
              <a:rPr lang="en-US" sz="3200" b="1" dirty="0"/>
            </a:br>
            <a:r>
              <a:rPr lang="en-US" sz="3200" b="1" dirty="0"/>
              <a:t>a group of </a:t>
            </a:r>
            <a:r>
              <a:rPr lang="en-US" sz="3200" b="1" dirty="0">
                <a:hlinkClick r:id="rId7"/>
              </a:rPr>
              <a:t>Marranos in Belmonte</a:t>
            </a:r>
            <a:r>
              <a:rPr lang="en-US" sz="3200" b="1" dirty="0"/>
              <a:t>, </a:t>
            </a:r>
            <a:br>
              <a:rPr lang="en-US" sz="3200" b="1" dirty="0"/>
            </a:br>
            <a:r>
              <a:rPr lang="en-US" sz="3200" b="1" dirty="0"/>
              <a:t>Spain. He wrote </a:t>
            </a:r>
            <a:r>
              <a:rPr lang="en-US" sz="3200" b="1" i="1" dirty="0">
                <a:hlinkClick r:id="rId8"/>
              </a:rPr>
              <a:t>The Discovery of </a:t>
            </a:r>
            <a:br>
              <a:rPr lang="en-US" sz="3200" b="1" i="1" dirty="0">
                <a:hlinkClick r:id="rId8"/>
              </a:rPr>
            </a:br>
            <a:r>
              <a:rPr lang="en-US" sz="3200" b="1" i="1" dirty="0">
                <a:hlinkClick r:id="rId8"/>
              </a:rPr>
              <a:t>the Marranos</a:t>
            </a:r>
            <a:r>
              <a:rPr lang="en-US" sz="3200" b="1" dirty="0"/>
              <a:t> which led to the </a:t>
            </a:r>
            <a:br>
              <a:rPr lang="en-US" sz="3200" b="1" dirty="0"/>
            </a:br>
            <a:r>
              <a:rPr lang="en-US" sz="3200" b="1" dirty="0"/>
              <a:t>founding of a synagogue called </a:t>
            </a:r>
            <a:br>
              <a:rPr lang="en-US" sz="3200" b="1" dirty="0"/>
            </a:br>
            <a:r>
              <a:rPr lang="en-US" sz="3200" b="1" dirty="0">
                <a:hlinkClick r:id="rId9"/>
              </a:rPr>
              <a:t>Beit Eliyahu in Belmonte</a:t>
            </a:r>
            <a:r>
              <a:rPr lang="en-US" sz="3200" b="1" dirty="0"/>
              <a:t>.</a:t>
            </a:r>
          </a:p>
          <a:p>
            <a:endParaRPr lang="en-US" b="1" dirty="0"/>
          </a:p>
          <a:p>
            <a:endParaRPr lang="en-US" b="1" dirty="0"/>
          </a:p>
          <a:p>
            <a:endParaRPr lang="en-IL" b="1" dirty="0"/>
          </a:p>
        </p:txBody>
      </p:sp>
      <p:pic>
        <p:nvPicPr>
          <p:cNvPr id="5" name="Picture 4">
            <a:extLst>
              <a:ext uri="{FF2B5EF4-FFF2-40B4-BE49-F238E27FC236}">
                <a16:creationId xmlns:a16="http://schemas.microsoft.com/office/drawing/2014/main" id="{2B37A904-3F82-894F-56D2-8D52F80B6041}"/>
              </a:ext>
            </a:extLst>
          </p:cNvPr>
          <p:cNvPicPr>
            <a:picLocks noChangeAspect="1"/>
          </p:cNvPicPr>
          <p:nvPr/>
        </p:nvPicPr>
        <p:blipFill>
          <a:blip r:embed="rId10"/>
          <a:stretch>
            <a:fillRect/>
          </a:stretch>
        </p:blipFill>
        <p:spPr>
          <a:xfrm>
            <a:off x="6514847" y="3557563"/>
            <a:ext cx="5098648" cy="2791496"/>
          </a:xfrm>
          <a:prstGeom prst="rect">
            <a:avLst/>
          </a:prstGeom>
        </p:spPr>
      </p:pic>
      <p:pic>
        <p:nvPicPr>
          <p:cNvPr id="6" name="Picture 5">
            <a:extLst>
              <a:ext uri="{FF2B5EF4-FFF2-40B4-BE49-F238E27FC236}">
                <a16:creationId xmlns:a16="http://schemas.microsoft.com/office/drawing/2014/main" id="{A163F635-57AB-3792-2801-57B917A40B0D}"/>
              </a:ext>
            </a:extLst>
          </p:cNvPr>
          <p:cNvPicPr>
            <a:picLocks noChangeAspect="1"/>
          </p:cNvPicPr>
          <p:nvPr/>
        </p:nvPicPr>
        <p:blipFill>
          <a:blip r:embed="rId11"/>
          <a:stretch>
            <a:fillRect/>
          </a:stretch>
        </p:blipFill>
        <p:spPr>
          <a:xfrm>
            <a:off x="6220496" y="731837"/>
            <a:ext cx="3263573" cy="2075757"/>
          </a:xfrm>
          <a:prstGeom prst="rect">
            <a:avLst/>
          </a:prstGeom>
        </p:spPr>
      </p:pic>
      <p:pic>
        <p:nvPicPr>
          <p:cNvPr id="8" name="Picture 7">
            <a:extLst>
              <a:ext uri="{FF2B5EF4-FFF2-40B4-BE49-F238E27FC236}">
                <a16:creationId xmlns:a16="http://schemas.microsoft.com/office/drawing/2014/main" id="{FCAB4D0C-FDCF-3716-8E44-EC6269157670}"/>
              </a:ext>
            </a:extLst>
          </p:cNvPr>
          <p:cNvPicPr>
            <a:picLocks noChangeAspect="1"/>
          </p:cNvPicPr>
          <p:nvPr/>
        </p:nvPicPr>
        <p:blipFill>
          <a:blip r:embed="rId12"/>
          <a:stretch>
            <a:fillRect/>
          </a:stretch>
        </p:blipFill>
        <p:spPr>
          <a:xfrm>
            <a:off x="10056253" y="731837"/>
            <a:ext cx="1629297" cy="2077517"/>
          </a:xfrm>
          <a:prstGeom prst="rect">
            <a:avLst/>
          </a:prstGeom>
        </p:spPr>
      </p:pic>
      <p:sp>
        <p:nvSpPr>
          <p:cNvPr id="10" name="TextBox 9">
            <a:extLst>
              <a:ext uri="{FF2B5EF4-FFF2-40B4-BE49-F238E27FC236}">
                <a16:creationId xmlns:a16="http://schemas.microsoft.com/office/drawing/2014/main" id="{210E7AD7-8018-BBD4-02E4-FF2E9C4324C7}"/>
              </a:ext>
            </a:extLst>
          </p:cNvPr>
          <p:cNvSpPr txBox="1"/>
          <p:nvPr/>
        </p:nvSpPr>
        <p:spPr>
          <a:xfrm>
            <a:off x="6091707" y="2807594"/>
            <a:ext cx="6100293" cy="523220"/>
          </a:xfrm>
          <a:prstGeom prst="rect">
            <a:avLst/>
          </a:prstGeom>
          <a:noFill/>
        </p:spPr>
        <p:txBody>
          <a:bodyPr wrap="square" rtlCol="0">
            <a:spAutoFit/>
          </a:bodyPr>
          <a:lstStyle/>
          <a:p>
            <a:r>
              <a:rPr lang="en-US" sz="2800" i="1" dirty="0"/>
              <a:t>  Ferdinand &amp; Isabella         Torquemada            </a:t>
            </a:r>
            <a:endParaRPr lang="en-IL" sz="2800" i="1" dirty="0"/>
          </a:p>
        </p:txBody>
      </p:sp>
    </p:spTree>
    <p:extLst>
      <p:ext uri="{BB962C8B-B14F-4D97-AF65-F5344CB8AC3E}">
        <p14:creationId xmlns:p14="http://schemas.microsoft.com/office/powerpoint/2010/main" val="1753496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0EAB4-69C0-7484-17BC-D9B2C20D7529}"/>
              </a:ext>
            </a:extLst>
          </p:cNvPr>
          <p:cNvSpPr>
            <a:spLocks noGrp="1"/>
          </p:cNvSpPr>
          <p:nvPr>
            <p:ph type="title"/>
          </p:nvPr>
        </p:nvSpPr>
        <p:spPr>
          <a:xfrm>
            <a:off x="3967265" y="0"/>
            <a:ext cx="2854960" cy="731837"/>
          </a:xfrm>
        </p:spPr>
        <p:txBody>
          <a:bodyPr>
            <a:normAutofit/>
          </a:bodyPr>
          <a:lstStyle/>
          <a:p>
            <a:r>
              <a:rPr lang="en-US" sz="3600" b="1" i="1" dirty="0">
                <a:latin typeface="+mn-lt"/>
                <a:hlinkClick r:id="rId2"/>
              </a:rPr>
              <a:t>Marcel Proust</a:t>
            </a:r>
            <a:endParaRPr lang="en-IL" sz="3600" b="1" i="1" dirty="0">
              <a:latin typeface="+mn-lt"/>
            </a:endParaRPr>
          </a:p>
        </p:txBody>
      </p:sp>
      <p:sp>
        <p:nvSpPr>
          <p:cNvPr id="3" name="Content Placeholder 2">
            <a:extLst>
              <a:ext uri="{FF2B5EF4-FFF2-40B4-BE49-F238E27FC236}">
                <a16:creationId xmlns:a16="http://schemas.microsoft.com/office/drawing/2014/main" id="{8C0A639E-B615-387F-7ED0-D2C70E004B27}"/>
              </a:ext>
            </a:extLst>
          </p:cNvPr>
          <p:cNvSpPr>
            <a:spLocks noGrp="1"/>
          </p:cNvSpPr>
          <p:nvPr>
            <p:ph idx="1"/>
          </p:nvPr>
        </p:nvSpPr>
        <p:spPr>
          <a:xfrm>
            <a:off x="0" y="730608"/>
            <a:ext cx="12192000" cy="6127392"/>
          </a:xfrm>
        </p:spPr>
        <p:txBody>
          <a:bodyPr>
            <a:normAutofit/>
          </a:bodyPr>
          <a:lstStyle/>
          <a:p>
            <a:r>
              <a:rPr lang="en-US" sz="3200" b="1" dirty="0"/>
              <a:t>Marcel had a Jewish mother, </a:t>
            </a:r>
            <a:br>
              <a:rPr lang="en-US" sz="3200" b="1" dirty="0"/>
            </a:br>
            <a:r>
              <a:rPr lang="en-US" sz="3200" b="1" dirty="0">
                <a:hlinkClick r:id="rId3"/>
              </a:rPr>
              <a:t>Jeanne Weill</a:t>
            </a:r>
            <a:r>
              <a:rPr lang="en-US" sz="3200" b="1" dirty="0"/>
              <a:t>, and a Catholic </a:t>
            </a:r>
            <a:br>
              <a:rPr lang="en-US" sz="3200" b="1" dirty="0"/>
            </a:br>
            <a:r>
              <a:rPr lang="en-US" sz="3200" b="1" dirty="0"/>
              <a:t>father, </a:t>
            </a:r>
            <a:r>
              <a:rPr lang="en-US" sz="3200" b="1" dirty="0">
                <a:hlinkClick r:id="rId4"/>
              </a:rPr>
              <a:t>Adrien Proust</a:t>
            </a:r>
            <a:r>
              <a:rPr lang="en-US" sz="3200" b="1" dirty="0"/>
              <a:t>. </a:t>
            </a:r>
          </a:p>
          <a:p>
            <a:r>
              <a:rPr lang="en-US" sz="3200" b="1" dirty="0"/>
              <a:t>Marcel was baptized as a Catholic.</a:t>
            </a:r>
          </a:p>
          <a:p>
            <a:r>
              <a:rPr lang="en-US" sz="3200" b="1" dirty="0"/>
              <a:t>This enables him to be a gentile </a:t>
            </a:r>
            <a:br>
              <a:rPr lang="en-US" sz="3200" b="1" dirty="0"/>
            </a:br>
            <a:r>
              <a:rPr lang="en-US" sz="3200" b="1" dirty="0"/>
              <a:t>(goy) most of time, but gentiles </a:t>
            </a:r>
            <a:br>
              <a:rPr lang="en-US" sz="3200" b="1" dirty="0"/>
            </a:br>
            <a:r>
              <a:rPr lang="en-US" sz="3200" b="1" dirty="0"/>
              <a:t>(goyim) never forgot he was Jewish.</a:t>
            </a:r>
          </a:p>
          <a:p>
            <a:r>
              <a:rPr lang="en-US" sz="3200" b="1" dirty="0"/>
              <a:t>Marcel died 22 years before he </a:t>
            </a:r>
            <a:br>
              <a:rPr lang="en-US" sz="3200" b="1" dirty="0"/>
            </a:br>
            <a:r>
              <a:rPr lang="en-US" sz="3200" b="1" dirty="0"/>
              <a:t>would have been murdered in </a:t>
            </a:r>
            <a:br>
              <a:rPr lang="en-US" sz="3200" b="1" dirty="0"/>
            </a:br>
            <a:r>
              <a:rPr lang="en-US" sz="3200" b="1" dirty="0"/>
              <a:t>the Holocaust.</a:t>
            </a:r>
          </a:p>
          <a:p>
            <a:endParaRPr lang="en-US" b="1" dirty="0"/>
          </a:p>
          <a:p>
            <a:endParaRPr lang="en-US" b="1" dirty="0"/>
          </a:p>
          <a:p>
            <a:endParaRPr lang="en-IL" b="1" dirty="0"/>
          </a:p>
        </p:txBody>
      </p:sp>
      <p:pic>
        <p:nvPicPr>
          <p:cNvPr id="5" name="Picture 4">
            <a:extLst>
              <a:ext uri="{FF2B5EF4-FFF2-40B4-BE49-F238E27FC236}">
                <a16:creationId xmlns:a16="http://schemas.microsoft.com/office/drawing/2014/main" id="{6782F937-33A0-A790-D3DF-6F3F1FB5A580}"/>
              </a:ext>
            </a:extLst>
          </p:cNvPr>
          <p:cNvPicPr>
            <a:picLocks noChangeAspect="1"/>
          </p:cNvPicPr>
          <p:nvPr/>
        </p:nvPicPr>
        <p:blipFill>
          <a:blip r:embed="rId5"/>
          <a:stretch>
            <a:fillRect/>
          </a:stretch>
        </p:blipFill>
        <p:spPr>
          <a:xfrm>
            <a:off x="7558212" y="850765"/>
            <a:ext cx="4169506" cy="4674272"/>
          </a:xfrm>
          <a:prstGeom prst="rect">
            <a:avLst/>
          </a:prstGeom>
        </p:spPr>
      </p:pic>
    </p:spTree>
    <p:extLst>
      <p:ext uri="{BB962C8B-B14F-4D97-AF65-F5344CB8AC3E}">
        <p14:creationId xmlns:p14="http://schemas.microsoft.com/office/powerpoint/2010/main" val="32935587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91CD-6731-AFEE-279B-2C0685728F23}"/>
              </a:ext>
            </a:extLst>
          </p:cNvPr>
          <p:cNvSpPr>
            <a:spLocks noGrp="1"/>
          </p:cNvSpPr>
          <p:nvPr>
            <p:ph type="title"/>
          </p:nvPr>
        </p:nvSpPr>
        <p:spPr>
          <a:xfrm>
            <a:off x="1724025" y="-33083"/>
            <a:ext cx="8486775" cy="807401"/>
          </a:xfrm>
        </p:spPr>
        <p:txBody>
          <a:bodyPr>
            <a:normAutofit/>
          </a:bodyPr>
          <a:lstStyle/>
          <a:p>
            <a:pPr algn="ctr"/>
            <a:r>
              <a:rPr lang="en-US" sz="3600" b="1" i="1" dirty="0">
                <a:latin typeface="+mn-lt"/>
              </a:rPr>
              <a:t>Can Education Eliminate Anti-Semitism?</a:t>
            </a:r>
            <a:endParaRPr lang="en-IL" sz="3600" b="1" i="1" dirty="0">
              <a:latin typeface="+mn-lt"/>
            </a:endParaRPr>
          </a:p>
        </p:txBody>
      </p:sp>
      <p:sp>
        <p:nvSpPr>
          <p:cNvPr id="3" name="Content Placeholder 2">
            <a:extLst>
              <a:ext uri="{FF2B5EF4-FFF2-40B4-BE49-F238E27FC236}">
                <a16:creationId xmlns:a16="http://schemas.microsoft.com/office/drawing/2014/main" id="{1753140E-842B-F403-C7F0-59BE5CF447A3}"/>
              </a:ext>
            </a:extLst>
          </p:cNvPr>
          <p:cNvSpPr>
            <a:spLocks noGrp="1"/>
          </p:cNvSpPr>
          <p:nvPr>
            <p:ph idx="1"/>
          </p:nvPr>
        </p:nvSpPr>
        <p:spPr>
          <a:xfrm>
            <a:off x="0" y="875349"/>
            <a:ext cx="12192000" cy="6227350"/>
          </a:xfrm>
        </p:spPr>
        <p:txBody>
          <a:bodyPr>
            <a:normAutofit/>
          </a:bodyPr>
          <a:lstStyle/>
          <a:p>
            <a:r>
              <a:rPr lang="en-US" sz="3200" b="1" dirty="0"/>
              <a:t>Education should prepare youngsters for the society in which they will live, not the society in which we lived.</a:t>
            </a:r>
          </a:p>
          <a:p>
            <a:r>
              <a:rPr lang="en-US" sz="3200" b="1" dirty="0"/>
              <a:t>The 4 education stages: home, primary school, high school, university.</a:t>
            </a:r>
          </a:p>
          <a:p>
            <a:r>
              <a:rPr lang="en-US" sz="3200" b="1" dirty="0"/>
              <a:t>Today, generation gaps are much wider than in the past. </a:t>
            </a:r>
            <a:br>
              <a:rPr lang="en-US" sz="3200" b="1" dirty="0"/>
            </a:br>
            <a:r>
              <a:rPr lang="en-US" sz="3200" b="1" dirty="0"/>
              <a:t>The most recent gap includes globalization and the Internet.</a:t>
            </a:r>
          </a:p>
          <a:p>
            <a:r>
              <a:rPr lang="en-US" sz="3200" b="1" dirty="0"/>
              <a:t>The mistake of today’s seniors is the belief that today’s kids should learn the same Latin, geography, and history the seniors learned.</a:t>
            </a:r>
          </a:p>
          <a:p>
            <a:r>
              <a:rPr lang="en-US" sz="3200" b="1" dirty="0"/>
              <a:t>Education as a solution to anti‑Semitism is still an enigma.</a:t>
            </a:r>
          </a:p>
          <a:p>
            <a:pPr marL="0" indent="0">
              <a:buNone/>
            </a:pPr>
            <a:r>
              <a:rPr lang="en-US" sz="3200" b="1" dirty="0">
                <a:hlinkClick r:id="rId2"/>
              </a:rPr>
              <a:t>UNESCO statement</a:t>
            </a:r>
            <a:r>
              <a:rPr lang="en-US" sz="3200" b="1" dirty="0"/>
              <a:t>, </a:t>
            </a:r>
            <a:r>
              <a:rPr lang="en-US" sz="3200" b="1" dirty="0">
                <a:hlinkClick r:id="rId3"/>
              </a:rPr>
              <a:t>INSS statement</a:t>
            </a:r>
            <a:endParaRPr lang="en-IL" sz="3200" b="1" dirty="0"/>
          </a:p>
        </p:txBody>
      </p:sp>
    </p:spTree>
    <p:extLst>
      <p:ext uri="{BB962C8B-B14F-4D97-AF65-F5344CB8AC3E}">
        <p14:creationId xmlns:p14="http://schemas.microsoft.com/office/powerpoint/2010/main" val="1399502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3236-5EE2-D2CC-0BE4-748772CBE7B2}"/>
              </a:ext>
            </a:extLst>
          </p:cNvPr>
          <p:cNvSpPr>
            <a:spLocks noGrp="1"/>
          </p:cNvSpPr>
          <p:nvPr>
            <p:ph type="title"/>
          </p:nvPr>
        </p:nvSpPr>
        <p:spPr>
          <a:xfrm>
            <a:off x="1695451" y="-1"/>
            <a:ext cx="5439446" cy="731837"/>
          </a:xfrm>
        </p:spPr>
        <p:txBody>
          <a:bodyPr>
            <a:normAutofit/>
          </a:bodyPr>
          <a:lstStyle/>
          <a:p>
            <a:pPr algn="ctr"/>
            <a:r>
              <a:rPr lang="en-US" sz="3600" b="1" i="1" dirty="0">
                <a:latin typeface="+mn-lt"/>
              </a:rPr>
              <a:t>Romanian Anti-Semitism</a:t>
            </a:r>
            <a:endParaRPr lang="en-IL" sz="3600" b="1" i="1" dirty="0">
              <a:latin typeface="+mn-lt"/>
            </a:endParaRPr>
          </a:p>
        </p:txBody>
      </p:sp>
      <p:sp>
        <p:nvSpPr>
          <p:cNvPr id="3" name="Content Placeholder 2">
            <a:extLst>
              <a:ext uri="{FF2B5EF4-FFF2-40B4-BE49-F238E27FC236}">
                <a16:creationId xmlns:a16="http://schemas.microsoft.com/office/drawing/2014/main" id="{0DB3562A-A3B7-D586-1D57-FED7E576D802}"/>
              </a:ext>
            </a:extLst>
          </p:cNvPr>
          <p:cNvSpPr>
            <a:spLocks noGrp="1"/>
          </p:cNvSpPr>
          <p:nvPr>
            <p:ph idx="1"/>
          </p:nvPr>
        </p:nvSpPr>
        <p:spPr>
          <a:xfrm>
            <a:off x="0" y="731836"/>
            <a:ext cx="12192000" cy="6293589"/>
          </a:xfrm>
        </p:spPr>
        <p:txBody>
          <a:bodyPr>
            <a:normAutofit/>
          </a:bodyPr>
          <a:lstStyle/>
          <a:p>
            <a:r>
              <a:rPr lang="en-US" sz="3200" b="1" dirty="0"/>
              <a:t>In Romania, the period between World Wars </a:t>
            </a:r>
            <a:br>
              <a:rPr lang="en-US" sz="3200" b="1" dirty="0"/>
            </a:br>
            <a:r>
              <a:rPr lang="en-US" sz="3200" b="1" dirty="0"/>
              <a:t>can be divided into 2 parts: a first one with </a:t>
            </a:r>
            <a:br>
              <a:rPr lang="en-US" sz="3200" b="1" dirty="0"/>
            </a:br>
            <a:r>
              <a:rPr lang="en-US" sz="3200" b="1" dirty="0"/>
              <a:t>participation of Jews in economic and cultural </a:t>
            </a:r>
            <a:br>
              <a:rPr lang="en-US" sz="3200" b="1" dirty="0"/>
            </a:br>
            <a:r>
              <a:rPr lang="en-US" sz="3200" b="1" dirty="0"/>
              <a:t>activity, and a second one with antisemitism </a:t>
            </a:r>
            <a:br>
              <a:rPr lang="en-US" sz="3200" b="1" dirty="0"/>
            </a:br>
            <a:r>
              <a:rPr lang="en-US" sz="3200" b="1" dirty="0"/>
              <a:t>ending in the Holocaust.</a:t>
            </a:r>
          </a:p>
          <a:p>
            <a:r>
              <a:rPr lang="en-US" sz="3200" b="1" dirty="0">
                <a:hlinkClick r:id="rId2"/>
              </a:rPr>
              <a:t>Nae Ionescu</a:t>
            </a:r>
            <a:r>
              <a:rPr lang="en-US" sz="3200" b="1" dirty="0"/>
              <a:t> (1890-1940) said an incompatibility </a:t>
            </a:r>
            <a:br>
              <a:rPr lang="en-US" sz="3200" b="1" dirty="0"/>
            </a:br>
            <a:r>
              <a:rPr lang="en-US" sz="3200" b="1" dirty="0"/>
              <a:t>between Christians and Jews will disappear only </a:t>
            </a:r>
            <a:br>
              <a:rPr lang="en-US" sz="3200" b="1" dirty="0"/>
            </a:br>
            <a:r>
              <a:rPr lang="en-US" sz="3200" b="1" dirty="0"/>
              <a:t>when one of the religions disappears.</a:t>
            </a:r>
          </a:p>
          <a:p>
            <a:r>
              <a:rPr lang="en-US" sz="3200" b="1" i="1" dirty="0">
                <a:hlinkClick r:id="rId3"/>
              </a:rPr>
              <a:t>Cuvântul</a:t>
            </a:r>
            <a:r>
              <a:rPr lang="en-US" sz="3200" b="1" dirty="0"/>
              <a:t> was a daily newspaper that played an </a:t>
            </a:r>
            <a:br>
              <a:rPr lang="en-US" sz="3200" b="1" dirty="0"/>
            </a:br>
            <a:r>
              <a:rPr lang="en-US" sz="3200" b="1" dirty="0"/>
              <a:t>over whelming role in the spread of anti‑Semitic </a:t>
            </a:r>
            <a:br>
              <a:rPr lang="en-US" sz="3200" b="1" dirty="0"/>
            </a:br>
            <a:r>
              <a:rPr lang="en-US" sz="3200" b="1" dirty="0"/>
              <a:t>propaganda. Its major contributor: Nae Ionescu. </a:t>
            </a:r>
          </a:p>
          <a:p>
            <a:endParaRPr lang="en-US" sz="3200" b="1" dirty="0"/>
          </a:p>
        </p:txBody>
      </p:sp>
      <p:pic>
        <p:nvPicPr>
          <p:cNvPr id="4" name="Picture 3">
            <a:extLst>
              <a:ext uri="{FF2B5EF4-FFF2-40B4-BE49-F238E27FC236}">
                <a16:creationId xmlns:a16="http://schemas.microsoft.com/office/drawing/2014/main" id="{5F25B51F-F546-81F2-F4CB-6198E4FA1CF1}"/>
              </a:ext>
            </a:extLst>
          </p:cNvPr>
          <p:cNvPicPr>
            <a:picLocks noChangeAspect="1"/>
          </p:cNvPicPr>
          <p:nvPr/>
        </p:nvPicPr>
        <p:blipFill>
          <a:blip r:embed="rId4"/>
          <a:stretch>
            <a:fillRect/>
          </a:stretch>
        </p:blipFill>
        <p:spPr>
          <a:xfrm>
            <a:off x="8653622" y="124271"/>
            <a:ext cx="3396711" cy="4870884"/>
          </a:xfrm>
          <a:prstGeom prst="rect">
            <a:avLst/>
          </a:prstGeom>
        </p:spPr>
      </p:pic>
      <p:sp>
        <p:nvSpPr>
          <p:cNvPr id="6" name="TextBox 5">
            <a:extLst>
              <a:ext uri="{FF2B5EF4-FFF2-40B4-BE49-F238E27FC236}">
                <a16:creationId xmlns:a16="http://schemas.microsoft.com/office/drawing/2014/main" id="{63AE8784-651A-041C-4F97-44049CD6DC8E}"/>
              </a:ext>
            </a:extLst>
          </p:cNvPr>
          <p:cNvSpPr txBox="1"/>
          <p:nvPr/>
        </p:nvSpPr>
        <p:spPr>
          <a:xfrm>
            <a:off x="8619768" y="5033791"/>
            <a:ext cx="3464417" cy="954107"/>
          </a:xfrm>
          <a:prstGeom prst="rect">
            <a:avLst/>
          </a:prstGeom>
          <a:noFill/>
        </p:spPr>
        <p:txBody>
          <a:bodyPr wrap="square" rtlCol="0">
            <a:spAutoFit/>
          </a:bodyPr>
          <a:lstStyle/>
          <a:p>
            <a:r>
              <a:rPr lang="en-US" sz="2800" i="1" dirty="0"/>
              <a:t>Nae Ionescu CC BY 3.0</a:t>
            </a:r>
            <a:br>
              <a:rPr lang="en-US" sz="2800" i="1" dirty="0"/>
            </a:br>
            <a:r>
              <a:rPr lang="en-US" sz="2800" i="1" dirty="0"/>
              <a:t>    Unknown author</a:t>
            </a:r>
            <a:endParaRPr lang="en-IL" sz="2800" i="1" dirty="0"/>
          </a:p>
        </p:txBody>
      </p:sp>
    </p:spTree>
    <p:extLst>
      <p:ext uri="{BB962C8B-B14F-4D97-AF65-F5344CB8AC3E}">
        <p14:creationId xmlns:p14="http://schemas.microsoft.com/office/powerpoint/2010/main" val="20003282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6DF1FC-BA60-961D-2544-84BBC7E0DBBF}"/>
              </a:ext>
            </a:extLst>
          </p:cNvPr>
          <p:cNvSpPr txBox="1"/>
          <p:nvPr/>
        </p:nvSpPr>
        <p:spPr>
          <a:xfrm>
            <a:off x="0" y="265990"/>
            <a:ext cx="12192000" cy="8956298"/>
          </a:xfrm>
          <a:prstGeom prst="rect">
            <a:avLst/>
          </a:prstGeom>
          <a:noFill/>
        </p:spPr>
        <p:txBody>
          <a:bodyPr wrap="square">
            <a:spAutoFit/>
          </a:bodyPr>
          <a:lstStyle/>
          <a:p>
            <a:pPr marL="285750" indent="-285750">
              <a:buFont typeface="Arial" panose="020B0604020202020204" pitchFamily="34" charset="0"/>
              <a:buChar char="•"/>
            </a:pPr>
            <a:r>
              <a:rPr lang="en-US" sz="3200" b="1" dirty="0">
                <a:hlinkClick r:id="rId2"/>
              </a:rPr>
              <a:t>Mihail Sebastian</a:t>
            </a:r>
            <a:r>
              <a:rPr lang="en-US" sz="3200" b="1" dirty="0"/>
              <a:t> wrote </a:t>
            </a:r>
            <a:r>
              <a:rPr lang="en-US" sz="3200" b="1" i="1" dirty="0">
                <a:hlinkClick r:id="rId3"/>
              </a:rPr>
              <a:t>For Two </a:t>
            </a:r>
            <a:br>
              <a:rPr lang="en-US" sz="3200" b="1" i="1" dirty="0">
                <a:hlinkClick r:id="rId3"/>
              </a:rPr>
            </a:br>
            <a:r>
              <a:rPr lang="en-US" sz="3200" b="1" i="1" dirty="0">
                <a:hlinkClick r:id="rId3"/>
              </a:rPr>
              <a:t>Thousand Years</a:t>
            </a:r>
            <a:r>
              <a:rPr lang="en-US" sz="3200" b="1" dirty="0"/>
              <a:t>, a novel about </a:t>
            </a:r>
            <a:br>
              <a:rPr lang="en-US" sz="3200" b="1" dirty="0"/>
            </a:br>
            <a:r>
              <a:rPr lang="en-US" sz="3200" b="1" dirty="0"/>
              <a:t>the status, aspirations and fears </a:t>
            </a:r>
            <a:br>
              <a:rPr lang="en-US" sz="3200" b="1" dirty="0"/>
            </a:br>
            <a:r>
              <a:rPr lang="en-US" sz="3200" b="1" dirty="0"/>
              <a:t>of a Jew in interwar Romanian </a:t>
            </a:r>
            <a:br>
              <a:rPr lang="en-US" sz="3200" b="1" dirty="0"/>
            </a:br>
            <a:r>
              <a:rPr lang="en-US" sz="3200" b="1" dirty="0"/>
              <a:t>society.</a:t>
            </a:r>
          </a:p>
          <a:p>
            <a:pPr marL="285750" indent="-285750">
              <a:buFont typeface="Arial" panose="020B0604020202020204" pitchFamily="34" charset="0"/>
              <a:buChar char="•"/>
            </a:pPr>
            <a:endParaRPr lang="en-US" sz="3200" b="1" dirty="0"/>
          </a:p>
          <a:p>
            <a:endParaRPr lang="en-US" sz="3200" b="1" dirty="0"/>
          </a:p>
          <a:p>
            <a:pPr marL="285750" indent="-285750">
              <a:buFont typeface="Arial" panose="020B0604020202020204" pitchFamily="34" charset="0"/>
              <a:buChar char="•"/>
            </a:pPr>
            <a:r>
              <a:rPr lang="en-US" sz="3200" b="1" dirty="0">
                <a:hlinkClick r:id="rId4"/>
              </a:rPr>
              <a:t>Corneliu Zelea Codreanu </a:t>
            </a:r>
            <a:br>
              <a:rPr lang="en-US" sz="3200" b="1" dirty="0"/>
            </a:br>
            <a:r>
              <a:rPr lang="en-US" sz="3200" b="1" dirty="0"/>
              <a:t>(1899-1938) wrote </a:t>
            </a:r>
            <a:br>
              <a:rPr lang="en-US" sz="3200" b="1" dirty="0"/>
            </a:br>
            <a:r>
              <a:rPr lang="en-US" sz="3200" b="1" i="1" dirty="0">
                <a:hlinkClick r:id="rId5"/>
              </a:rPr>
              <a:t>For My Legionaries</a:t>
            </a:r>
            <a:r>
              <a:rPr lang="en-US" sz="3200" b="1" dirty="0"/>
              <a:t>. It has </a:t>
            </a:r>
            <a:br>
              <a:rPr lang="en-US" sz="3200" b="1" dirty="0"/>
            </a:br>
            <a:r>
              <a:rPr lang="en-US" sz="3200" b="1" dirty="0"/>
              <a:t>been translated to English.</a:t>
            </a:r>
          </a:p>
          <a:p>
            <a:endParaRPr lang="en-US" sz="3200" b="1" dirty="0"/>
          </a:p>
          <a:p>
            <a:pPr marL="285750" indent="-285750">
              <a:buFont typeface="Arial" panose="020B0604020202020204" pitchFamily="34" charset="0"/>
              <a:buChar char="•"/>
            </a:pPr>
            <a:endParaRPr lang="en-US" sz="3200" b="1" i="1" dirty="0"/>
          </a:p>
          <a:p>
            <a:pPr marL="285750" indent="-285750">
              <a:buFont typeface="Arial" panose="020B0604020202020204" pitchFamily="34" charset="0"/>
              <a:buChar char="•"/>
            </a:pPr>
            <a:endParaRPr lang="en-US" sz="3200" b="1" i="1" dirty="0"/>
          </a:p>
          <a:p>
            <a:pPr marL="285750" indent="-285750">
              <a:buFont typeface="Arial" panose="020B0604020202020204" pitchFamily="34" charset="0"/>
              <a:buChar char="•"/>
            </a:pPr>
            <a:endParaRPr lang="en-US" sz="3200" b="1" i="1" dirty="0"/>
          </a:p>
          <a:p>
            <a:pPr marL="285750" indent="-285750">
              <a:buFont typeface="Arial" panose="020B0604020202020204" pitchFamily="34" charset="0"/>
              <a:buChar char="•"/>
            </a:pPr>
            <a:endParaRPr lang="en-US" sz="3200" b="1" i="1" dirty="0"/>
          </a:p>
          <a:p>
            <a:pPr marL="285750" indent="-285750">
              <a:buFont typeface="Arial" panose="020B0604020202020204" pitchFamily="34" charset="0"/>
              <a:buChar char="•"/>
            </a:pPr>
            <a:endParaRPr lang="en-IL" sz="3200" b="1" i="1" dirty="0"/>
          </a:p>
          <a:p>
            <a:pPr marL="285750" indent="-285750">
              <a:buFont typeface="Arial" panose="020B0604020202020204" pitchFamily="34" charset="0"/>
              <a:buChar char="•"/>
            </a:pPr>
            <a:endParaRPr lang="en-US" sz="3200" b="1" dirty="0"/>
          </a:p>
        </p:txBody>
      </p:sp>
      <p:pic>
        <p:nvPicPr>
          <p:cNvPr id="4" name="Picture 3">
            <a:extLst>
              <a:ext uri="{FF2B5EF4-FFF2-40B4-BE49-F238E27FC236}">
                <a16:creationId xmlns:a16="http://schemas.microsoft.com/office/drawing/2014/main" id="{B200C3E7-AB91-2179-518E-EAA36B2DB008}"/>
              </a:ext>
            </a:extLst>
          </p:cNvPr>
          <p:cNvPicPr>
            <a:picLocks noChangeAspect="1"/>
          </p:cNvPicPr>
          <p:nvPr/>
        </p:nvPicPr>
        <p:blipFill>
          <a:blip r:embed="rId6"/>
          <a:stretch>
            <a:fillRect/>
          </a:stretch>
        </p:blipFill>
        <p:spPr>
          <a:xfrm>
            <a:off x="6095999" y="357388"/>
            <a:ext cx="1940417" cy="2833010"/>
          </a:xfrm>
          <a:prstGeom prst="rect">
            <a:avLst/>
          </a:prstGeom>
        </p:spPr>
      </p:pic>
      <p:pic>
        <p:nvPicPr>
          <p:cNvPr id="5" name="Picture 4">
            <a:extLst>
              <a:ext uri="{FF2B5EF4-FFF2-40B4-BE49-F238E27FC236}">
                <a16:creationId xmlns:a16="http://schemas.microsoft.com/office/drawing/2014/main" id="{30F1F76A-23C8-0A1C-6C2C-BD3C843E3EEC}"/>
              </a:ext>
            </a:extLst>
          </p:cNvPr>
          <p:cNvPicPr>
            <a:picLocks noChangeAspect="1"/>
          </p:cNvPicPr>
          <p:nvPr/>
        </p:nvPicPr>
        <p:blipFill>
          <a:blip r:embed="rId7"/>
          <a:stretch>
            <a:fillRect/>
          </a:stretch>
        </p:blipFill>
        <p:spPr>
          <a:xfrm>
            <a:off x="8265296" y="265990"/>
            <a:ext cx="1986532" cy="3043880"/>
          </a:xfrm>
          <a:prstGeom prst="rect">
            <a:avLst/>
          </a:prstGeom>
        </p:spPr>
      </p:pic>
      <p:pic>
        <p:nvPicPr>
          <p:cNvPr id="6" name="Picture 5">
            <a:extLst>
              <a:ext uri="{FF2B5EF4-FFF2-40B4-BE49-F238E27FC236}">
                <a16:creationId xmlns:a16="http://schemas.microsoft.com/office/drawing/2014/main" id="{148955EE-821D-D0B7-A68E-11A1BBB3F1CA}"/>
              </a:ext>
            </a:extLst>
          </p:cNvPr>
          <p:cNvPicPr>
            <a:picLocks noChangeAspect="1"/>
          </p:cNvPicPr>
          <p:nvPr/>
        </p:nvPicPr>
        <p:blipFill>
          <a:blip r:embed="rId8"/>
          <a:stretch>
            <a:fillRect/>
          </a:stretch>
        </p:blipFill>
        <p:spPr>
          <a:xfrm>
            <a:off x="6095999" y="3429000"/>
            <a:ext cx="1986532" cy="2833729"/>
          </a:xfrm>
          <a:prstGeom prst="rect">
            <a:avLst/>
          </a:prstGeom>
        </p:spPr>
      </p:pic>
      <p:pic>
        <p:nvPicPr>
          <p:cNvPr id="7" name="Picture 6">
            <a:extLst>
              <a:ext uri="{FF2B5EF4-FFF2-40B4-BE49-F238E27FC236}">
                <a16:creationId xmlns:a16="http://schemas.microsoft.com/office/drawing/2014/main" id="{8B78972F-DF2E-4BF2-4BDF-A0D87BCCEBD1}"/>
              </a:ext>
            </a:extLst>
          </p:cNvPr>
          <p:cNvPicPr>
            <a:picLocks noChangeAspect="1"/>
          </p:cNvPicPr>
          <p:nvPr/>
        </p:nvPicPr>
        <p:blipFill>
          <a:blip r:embed="rId9"/>
          <a:stretch>
            <a:fillRect/>
          </a:stretch>
        </p:blipFill>
        <p:spPr>
          <a:xfrm>
            <a:off x="8265296" y="3429042"/>
            <a:ext cx="1986532" cy="2833687"/>
          </a:xfrm>
          <a:prstGeom prst="rect">
            <a:avLst/>
          </a:prstGeom>
        </p:spPr>
      </p:pic>
    </p:spTree>
    <p:extLst>
      <p:ext uri="{BB962C8B-B14F-4D97-AF65-F5344CB8AC3E}">
        <p14:creationId xmlns:p14="http://schemas.microsoft.com/office/powerpoint/2010/main" val="3017832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7BE4-7A44-349B-6091-F85E9E1F6BBC}"/>
              </a:ext>
            </a:extLst>
          </p:cNvPr>
          <p:cNvSpPr>
            <a:spLocks noGrp="1"/>
          </p:cNvSpPr>
          <p:nvPr>
            <p:ph type="title"/>
          </p:nvPr>
        </p:nvSpPr>
        <p:spPr>
          <a:xfrm>
            <a:off x="1310054" y="540668"/>
            <a:ext cx="9658120" cy="494804"/>
          </a:xfrm>
        </p:spPr>
        <p:txBody>
          <a:bodyPr>
            <a:noAutofit/>
          </a:bodyPr>
          <a:lstStyle/>
          <a:p>
            <a:pPr algn="ctr"/>
            <a:r>
              <a:rPr lang="en-US" sz="3600" b="1" i="1" dirty="0">
                <a:latin typeface="Calibri" panose="020F0502020204030204" pitchFamily="34" charset="0"/>
                <a:ea typeface="Calibri" panose="020F0502020204030204" pitchFamily="34" charset="0"/>
                <a:cs typeface="Calibri" panose="020F0502020204030204" pitchFamily="34" charset="0"/>
              </a:rPr>
              <a:t>Algorithm of the Holocaust</a:t>
            </a:r>
            <a:endParaRPr lang="en-IL" sz="3600" b="1" i="1"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14D4C22-83F1-E7E7-5056-0EABC306307E}"/>
              </a:ext>
            </a:extLst>
          </p:cNvPr>
          <p:cNvSpPr>
            <a:spLocks noGrp="1"/>
          </p:cNvSpPr>
          <p:nvPr>
            <p:ph idx="1"/>
          </p:nvPr>
        </p:nvSpPr>
        <p:spPr>
          <a:xfrm>
            <a:off x="2524260" y="1302696"/>
            <a:ext cx="8049294" cy="4489792"/>
          </a:xfrm>
        </p:spPr>
        <p:txBody>
          <a:bodyPr>
            <a:normAutofit fontScale="92500" lnSpcReduction="10000"/>
          </a:bodyPr>
          <a:lstStyle/>
          <a:p>
            <a:pPr>
              <a:lnSpc>
                <a:spcPct val="100000"/>
              </a:lnSpc>
            </a:pPr>
            <a:r>
              <a:rPr lang="en-US" sz="3200" b="1" dirty="0"/>
              <a:t>The industrial extermination of 6 million</a:t>
            </a:r>
            <a:br>
              <a:rPr lang="en-US" sz="3200" b="1" dirty="0"/>
            </a:br>
            <a:r>
              <a:rPr lang="en-US" sz="3200" b="1" dirty="0"/>
              <a:t>Jews was the result of the coexistence of:</a:t>
            </a:r>
            <a:br>
              <a:rPr lang="en-US" sz="3200" b="1" dirty="0"/>
            </a:br>
            <a:r>
              <a:rPr lang="en-US" sz="3200" b="1" dirty="0"/>
              <a:t>1 – Aryan hyper-ego</a:t>
            </a:r>
            <a:br>
              <a:rPr lang="en-US" sz="3200" b="1" dirty="0"/>
            </a:br>
            <a:r>
              <a:rPr lang="en-US" sz="3200" b="1" dirty="0"/>
              <a:t>2 – Jewish degradation and demonization</a:t>
            </a:r>
            <a:br>
              <a:rPr lang="en-US" sz="3200" b="1" dirty="0"/>
            </a:br>
            <a:r>
              <a:rPr lang="en-US" sz="3200" b="1" dirty="0"/>
              <a:t>3 – </a:t>
            </a:r>
            <a:r>
              <a:rPr lang="en-US" sz="3200" b="1" dirty="0">
                <a:hlinkClick r:id="rId3"/>
              </a:rPr>
              <a:t>Man-Beast Reversibility</a:t>
            </a:r>
            <a:r>
              <a:rPr lang="en-US" sz="3200" b="1" dirty="0"/>
              <a:t> of human brain</a:t>
            </a:r>
          </a:p>
          <a:p>
            <a:pPr>
              <a:lnSpc>
                <a:spcPct val="100000"/>
              </a:lnSpc>
            </a:pPr>
            <a:r>
              <a:rPr lang="en-US" sz="3200" b="1" dirty="0"/>
              <a:t>To determine when the next Holocaust</a:t>
            </a:r>
            <a:br>
              <a:rPr lang="en-US" sz="3200" b="1" dirty="0"/>
            </a:br>
            <a:r>
              <a:rPr lang="en-US" sz="3200" b="1" dirty="0"/>
              <a:t>will occur, determine the</a:t>
            </a:r>
            <a:br>
              <a:rPr lang="en-US" sz="3200" b="1" dirty="0"/>
            </a:br>
            <a:r>
              <a:rPr lang="en-US" sz="3200" b="1" dirty="0"/>
              <a:t>1 – intensity of the propagators’ hyper-ego</a:t>
            </a:r>
            <a:br>
              <a:rPr lang="en-US" sz="3200" b="1" dirty="0"/>
            </a:br>
            <a:r>
              <a:rPr lang="en-US" sz="3200" b="1" dirty="0"/>
              <a:t>2 – extent of anti-Semitic demonization</a:t>
            </a:r>
            <a:br>
              <a:rPr lang="en-US" sz="3200" b="1" dirty="0"/>
            </a:br>
            <a:r>
              <a:rPr lang="en-US" sz="3200" b="1" dirty="0"/>
              <a:t>3 – hyper-ego brain’s aggressiveness level</a:t>
            </a:r>
          </a:p>
        </p:txBody>
      </p:sp>
    </p:spTree>
    <p:extLst>
      <p:ext uri="{BB962C8B-B14F-4D97-AF65-F5344CB8AC3E}">
        <p14:creationId xmlns:p14="http://schemas.microsoft.com/office/powerpoint/2010/main" val="37758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3404B-6ABE-1366-0F1E-C53091343552}"/>
              </a:ext>
            </a:extLst>
          </p:cNvPr>
          <p:cNvSpPr>
            <a:spLocks noGrp="1"/>
          </p:cNvSpPr>
          <p:nvPr>
            <p:ph idx="1"/>
          </p:nvPr>
        </p:nvSpPr>
        <p:spPr>
          <a:xfrm>
            <a:off x="0" y="152289"/>
            <a:ext cx="12192000" cy="6705711"/>
          </a:xfrm>
        </p:spPr>
        <p:txBody>
          <a:bodyPr>
            <a:normAutofit/>
          </a:bodyPr>
          <a:lstStyle/>
          <a:p>
            <a:r>
              <a:rPr lang="en-US" sz="3200" b="1" i="1" dirty="0">
                <a:hlinkClick r:id="rId3"/>
              </a:rPr>
              <a:t>Gândirea</a:t>
            </a:r>
            <a:r>
              <a:rPr lang="en-US" sz="3200" b="1" dirty="0"/>
              <a:t> was a Romanian literary, political &amp; art </a:t>
            </a:r>
            <a:br>
              <a:rPr lang="en-US" sz="3200" b="1" dirty="0"/>
            </a:br>
            <a:r>
              <a:rPr lang="en-US" sz="3200" b="1" dirty="0"/>
              <a:t>magazine under the leadership of </a:t>
            </a:r>
            <a:r>
              <a:rPr lang="en-US" sz="3200" b="1" dirty="0">
                <a:hlinkClick r:id="rId4"/>
              </a:rPr>
              <a:t>Nichifor Crainic</a:t>
            </a:r>
            <a:r>
              <a:rPr lang="en-US" sz="3200" b="1" dirty="0"/>
              <a:t>.</a:t>
            </a:r>
          </a:p>
          <a:p>
            <a:r>
              <a:rPr lang="en-US" sz="3200" b="1" dirty="0"/>
              <a:t>The most radical anti‑Semitic publication: </a:t>
            </a:r>
            <a:br>
              <a:rPr lang="en-US" sz="3200" b="1" dirty="0"/>
            </a:br>
            <a:r>
              <a:rPr lang="en-US" sz="3200" b="1" i="1" dirty="0">
                <a:hlinkClick r:id="rId5"/>
              </a:rPr>
              <a:t>Porunca Vremii</a:t>
            </a:r>
            <a:r>
              <a:rPr lang="en-US" sz="3200" b="1" i="1" dirty="0"/>
              <a:t> </a:t>
            </a:r>
            <a:r>
              <a:rPr lang="en-US" sz="3200" b="1" dirty="0"/>
              <a:t>edited by </a:t>
            </a:r>
            <a:r>
              <a:rPr lang="en-US" sz="3200" b="1" dirty="0">
                <a:hlinkClick r:id="rId6"/>
              </a:rPr>
              <a:t>Ilie Rădulescu</a:t>
            </a:r>
            <a:r>
              <a:rPr lang="en-US" sz="3200" b="1" dirty="0"/>
              <a:t>.</a:t>
            </a:r>
          </a:p>
          <a:p>
            <a:r>
              <a:rPr lang="en-US" sz="3200" b="1" dirty="0">
                <a:hlinkClick r:id="rId7"/>
              </a:rPr>
              <a:t>Ion Antonescu</a:t>
            </a:r>
            <a:r>
              <a:rPr lang="en-US" sz="3200" b="1" dirty="0"/>
              <a:t>’s </a:t>
            </a:r>
            <a:r>
              <a:rPr lang="en-US" sz="3200" b="1" i="1" dirty="0">
                <a:hlinkClick r:id="rId8"/>
              </a:rPr>
              <a:t>Handbuch des Antisemitismus</a:t>
            </a:r>
            <a:r>
              <a:rPr lang="en-US" sz="3200" b="1" i="1" dirty="0"/>
              <a:t> </a:t>
            </a:r>
            <a:br>
              <a:rPr lang="en-US" sz="3200" b="1" i="1" dirty="0"/>
            </a:br>
            <a:r>
              <a:rPr lang="en-US" sz="3200" b="1" dirty="0"/>
              <a:t>may play a role in anti-Semitism’s future. </a:t>
            </a:r>
            <a:endParaRPr lang="en-IL" b="1" dirty="0"/>
          </a:p>
        </p:txBody>
      </p:sp>
      <p:pic>
        <p:nvPicPr>
          <p:cNvPr id="6" name="Picture 5">
            <a:extLst>
              <a:ext uri="{FF2B5EF4-FFF2-40B4-BE49-F238E27FC236}">
                <a16:creationId xmlns:a16="http://schemas.microsoft.com/office/drawing/2014/main" id="{02973460-0449-EB4A-939C-668ECA9E0BBA}"/>
              </a:ext>
            </a:extLst>
          </p:cNvPr>
          <p:cNvPicPr>
            <a:picLocks noChangeAspect="1"/>
          </p:cNvPicPr>
          <p:nvPr/>
        </p:nvPicPr>
        <p:blipFill>
          <a:blip r:embed="rId9"/>
          <a:stretch>
            <a:fillRect/>
          </a:stretch>
        </p:blipFill>
        <p:spPr>
          <a:xfrm>
            <a:off x="7018608" y="3299881"/>
            <a:ext cx="3336006" cy="3395736"/>
          </a:xfrm>
          <a:prstGeom prst="rect">
            <a:avLst/>
          </a:prstGeom>
        </p:spPr>
      </p:pic>
      <p:pic>
        <p:nvPicPr>
          <p:cNvPr id="8" name="Picture 7">
            <a:extLst>
              <a:ext uri="{FF2B5EF4-FFF2-40B4-BE49-F238E27FC236}">
                <a16:creationId xmlns:a16="http://schemas.microsoft.com/office/drawing/2014/main" id="{68366E42-CE05-E103-DCAC-EF00DFDF56E8}"/>
              </a:ext>
            </a:extLst>
          </p:cNvPr>
          <p:cNvPicPr>
            <a:picLocks noChangeAspect="1"/>
          </p:cNvPicPr>
          <p:nvPr/>
        </p:nvPicPr>
        <p:blipFill>
          <a:blip r:embed="rId10"/>
          <a:stretch>
            <a:fillRect/>
          </a:stretch>
        </p:blipFill>
        <p:spPr>
          <a:xfrm>
            <a:off x="167543" y="3300212"/>
            <a:ext cx="2190617" cy="3405499"/>
          </a:xfrm>
          <a:prstGeom prst="rect">
            <a:avLst/>
          </a:prstGeom>
        </p:spPr>
      </p:pic>
      <p:pic>
        <p:nvPicPr>
          <p:cNvPr id="9" name="Picture 8">
            <a:extLst>
              <a:ext uri="{FF2B5EF4-FFF2-40B4-BE49-F238E27FC236}">
                <a16:creationId xmlns:a16="http://schemas.microsoft.com/office/drawing/2014/main" id="{E3E69A16-1E59-D693-2756-6F6FDE55EC3D}"/>
              </a:ext>
            </a:extLst>
          </p:cNvPr>
          <p:cNvPicPr>
            <a:picLocks noChangeAspect="1"/>
          </p:cNvPicPr>
          <p:nvPr/>
        </p:nvPicPr>
        <p:blipFill>
          <a:blip r:embed="rId11"/>
          <a:stretch>
            <a:fillRect/>
          </a:stretch>
        </p:blipFill>
        <p:spPr>
          <a:xfrm>
            <a:off x="2665157" y="3347220"/>
            <a:ext cx="1911708" cy="2752859"/>
          </a:xfrm>
          <a:prstGeom prst="rect">
            <a:avLst/>
          </a:prstGeom>
        </p:spPr>
      </p:pic>
      <p:sp>
        <p:nvSpPr>
          <p:cNvPr id="10" name="TextBox 9">
            <a:extLst>
              <a:ext uri="{FF2B5EF4-FFF2-40B4-BE49-F238E27FC236}">
                <a16:creationId xmlns:a16="http://schemas.microsoft.com/office/drawing/2014/main" id="{E69975F4-35EF-5F13-2870-8B9D199E21EA}"/>
              </a:ext>
            </a:extLst>
          </p:cNvPr>
          <p:cNvSpPr txBox="1"/>
          <p:nvPr/>
        </p:nvSpPr>
        <p:spPr>
          <a:xfrm>
            <a:off x="2266682" y="6119721"/>
            <a:ext cx="6735649" cy="523220"/>
          </a:xfrm>
          <a:prstGeom prst="rect">
            <a:avLst/>
          </a:prstGeom>
          <a:noFill/>
        </p:spPr>
        <p:txBody>
          <a:bodyPr wrap="square" rtlCol="0">
            <a:spAutoFit/>
          </a:bodyPr>
          <a:lstStyle/>
          <a:p>
            <a:r>
              <a:rPr lang="en-US" sz="2800" i="1" dirty="0"/>
              <a:t> Nichifor Crainic  Ion Antonescu</a:t>
            </a:r>
            <a:endParaRPr lang="en-IL" sz="2800" i="1" dirty="0"/>
          </a:p>
        </p:txBody>
      </p:sp>
      <p:pic>
        <p:nvPicPr>
          <p:cNvPr id="12" name="Picture 11">
            <a:extLst>
              <a:ext uri="{FF2B5EF4-FFF2-40B4-BE49-F238E27FC236}">
                <a16:creationId xmlns:a16="http://schemas.microsoft.com/office/drawing/2014/main" id="{41DEAA7D-FECA-6173-6D45-EF1A24996E1B}"/>
              </a:ext>
            </a:extLst>
          </p:cNvPr>
          <p:cNvPicPr>
            <a:picLocks noChangeAspect="1"/>
          </p:cNvPicPr>
          <p:nvPr/>
        </p:nvPicPr>
        <p:blipFill>
          <a:blip r:embed="rId12"/>
          <a:stretch>
            <a:fillRect/>
          </a:stretch>
        </p:blipFill>
        <p:spPr>
          <a:xfrm>
            <a:off x="8266299" y="1182114"/>
            <a:ext cx="3758158" cy="1986089"/>
          </a:xfrm>
          <a:prstGeom prst="rect">
            <a:avLst/>
          </a:prstGeom>
        </p:spPr>
      </p:pic>
      <p:pic>
        <p:nvPicPr>
          <p:cNvPr id="14" name="Picture 13">
            <a:extLst>
              <a:ext uri="{FF2B5EF4-FFF2-40B4-BE49-F238E27FC236}">
                <a16:creationId xmlns:a16="http://schemas.microsoft.com/office/drawing/2014/main" id="{B8E53664-B962-676A-4DB8-FDF3D0BA8CAB}"/>
              </a:ext>
            </a:extLst>
          </p:cNvPr>
          <p:cNvPicPr>
            <a:picLocks noChangeAspect="1"/>
          </p:cNvPicPr>
          <p:nvPr/>
        </p:nvPicPr>
        <p:blipFill>
          <a:blip r:embed="rId13"/>
          <a:stretch>
            <a:fillRect/>
          </a:stretch>
        </p:blipFill>
        <p:spPr>
          <a:xfrm>
            <a:off x="4783391" y="3347219"/>
            <a:ext cx="2093083" cy="2752859"/>
          </a:xfrm>
          <a:prstGeom prst="rect">
            <a:avLst/>
          </a:prstGeom>
        </p:spPr>
      </p:pic>
    </p:spTree>
    <p:extLst>
      <p:ext uri="{BB962C8B-B14F-4D97-AF65-F5344CB8AC3E}">
        <p14:creationId xmlns:p14="http://schemas.microsoft.com/office/powerpoint/2010/main" val="1701076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73BB-9F32-4A8B-A5BC-14CF5F150D8E}"/>
              </a:ext>
            </a:extLst>
          </p:cNvPr>
          <p:cNvSpPr>
            <a:spLocks noGrp="1"/>
          </p:cNvSpPr>
          <p:nvPr>
            <p:ph type="title"/>
          </p:nvPr>
        </p:nvSpPr>
        <p:spPr>
          <a:xfrm>
            <a:off x="3206838" y="100806"/>
            <a:ext cx="5589431" cy="731837"/>
          </a:xfrm>
        </p:spPr>
        <p:txBody>
          <a:bodyPr>
            <a:normAutofit/>
          </a:bodyPr>
          <a:lstStyle/>
          <a:p>
            <a:pPr algn="ctr"/>
            <a:r>
              <a:rPr lang="en-US" sz="3600" b="1" i="1" dirty="0">
                <a:latin typeface="+mn-lt"/>
              </a:rPr>
              <a:t>Romanian Holocaust</a:t>
            </a:r>
            <a:endParaRPr lang="en-IL" sz="3600" b="1" i="1" dirty="0">
              <a:latin typeface="+mn-lt"/>
            </a:endParaRPr>
          </a:p>
        </p:txBody>
      </p:sp>
      <p:sp>
        <p:nvSpPr>
          <p:cNvPr id="3" name="Content Placeholder 2">
            <a:extLst>
              <a:ext uri="{FF2B5EF4-FFF2-40B4-BE49-F238E27FC236}">
                <a16:creationId xmlns:a16="http://schemas.microsoft.com/office/drawing/2014/main" id="{22D5BCD2-9F94-0E18-B4A3-F81277CD4472}"/>
              </a:ext>
            </a:extLst>
          </p:cNvPr>
          <p:cNvSpPr>
            <a:spLocks noGrp="1"/>
          </p:cNvSpPr>
          <p:nvPr>
            <p:ph idx="1"/>
          </p:nvPr>
        </p:nvSpPr>
        <p:spPr>
          <a:xfrm>
            <a:off x="0" y="869512"/>
            <a:ext cx="12192000" cy="5988488"/>
          </a:xfrm>
        </p:spPr>
        <p:txBody>
          <a:bodyPr>
            <a:normAutofit/>
          </a:bodyPr>
          <a:lstStyle/>
          <a:p>
            <a:r>
              <a:rPr lang="en-US" sz="3200" b="1" dirty="0"/>
              <a:t>The Romanian Holocaust began with pogroms in </a:t>
            </a:r>
            <a:r>
              <a:rPr lang="en-US" sz="3200" b="1" dirty="0">
                <a:hlinkClick r:id="rId3"/>
              </a:rPr>
              <a:t>Bucharest</a:t>
            </a:r>
            <a:r>
              <a:rPr lang="en-US" sz="3200" b="1" dirty="0"/>
              <a:t>, </a:t>
            </a:r>
            <a:r>
              <a:rPr lang="en-US" sz="3200" b="1" dirty="0">
                <a:hlinkClick r:id="rId4"/>
              </a:rPr>
              <a:t>Dorohoi</a:t>
            </a:r>
            <a:r>
              <a:rPr lang="en-US" sz="3200" b="1" dirty="0"/>
              <a:t> and </a:t>
            </a:r>
            <a:r>
              <a:rPr lang="en-US" sz="3200" b="1" dirty="0">
                <a:hlinkClick r:id="rId5"/>
              </a:rPr>
              <a:t>Iași</a:t>
            </a:r>
            <a:r>
              <a:rPr lang="en-US" sz="3200" b="1" dirty="0"/>
              <a:t>.</a:t>
            </a:r>
          </a:p>
          <a:p>
            <a:r>
              <a:rPr lang="en-US" sz="3200" b="1" dirty="0"/>
              <a:t>Execution was by revolver gunshot in the back of the head after digging mass graves, followed by stripping of clothes and personal belongings.</a:t>
            </a:r>
            <a:br>
              <a:rPr lang="en-US" sz="3200" b="1" dirty="0"/>
            </a:br>
            <a:r>
              <a:rPr lang="en-US" sz="1000" b="1" dirty="0"/>
              <a:t> </a:t>
            </a:r>
          </a:p>
          <a:p>
            <a:pPr marL="0" indent="0" algn="ctr">
              <a:buNone/>
            </a:pPr>
            <a:r>
              <a:rPr lang="en-US" sz="3600" b="1" i="1" dirty="0">
                <a:hlinkClick r:id="rId6"/>
              </a:rPr>
              <a:t>Death Trains</a:t>
            </a:r>
            <a:endParaRPr lang="en-US" sz="3600" b="1" i="1" dirty="0"/>
          </a:p>
          <a:p>
            <a:r>
              <a:rPr lang="en-US" sz="3200" b="1" dirty="0"/>
              <a:t>On June 28 &amp; 29, about 5,000 Jews were arrested and taken to the Iași police court. Half were killed there. </a:t>
            </a:r>
          </a:p>
          <a:p>
            <a:r>
              <a:rPr lang="en-US" sz="3200" b="1" dirty="0"/>
              <a:t>2,590 were loaded into cattle cars on 2 trains. Due to heat, lack of water, suffocation, and suicides, only several hundred survived by drinking their own urine.</a:t>
            </a:r>
            <a:endParaRPr lang="en-IL" sz="3200" b="1" dirty="0"/>
          </a:p>
        </p:txBody>
      </p:sp>
    </p:spTree>
    <p:extLst>
      <p:ext uri="{BB962C8B-B14F-4D97-AF65-F5344CB8AC3E}">
        <p14:creationId xmlns:p14="http://schemas.microsoft.com/office/powerpoint/2010/main" val="2209954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0B2C-00F1-1C94-C798-68FF0A2803FD}"/>
              </a:ext>
            </a:extLst>
          </p:cNvPr>
          <p:cNvSpPr>
            <a:spLocks noGrp="1"/>
          </p:cNvSpPr>
          <p:nvPr>
            <p:ph type="title"/>
          </p:nvPr>
        </p:nvSpPr>
        <p:spPr>
          <a:xfrm>
            <a:off x="3928056" y="-71080"/>
            <a:ext cx="2975020" cy="749969"/>
          </a:xfrm>
        </p:spPr>
        <p:txBody>
          <a:bodyPr>
            <a:normAutofit/>
          </a:bodyPr>
          <a:lstStyle/>
          <a:p>
            <a:pPr algn="ctr"/>
            <a:r>
              <a:rPr lang="en-US" sz="3600" b="1" i="1" dirty="0">
                <a:latin typeface="+mn-lt"/>
              </a:rPr>
              <a:t>Burning Alive</a:t>
            </a:r>
            <a:endParaRPr lang="en-IL" sz="3600" b="1" i="1" dirty="0">
              <a:latin typeface="+mn-lt"/>
            </a:endParaRPr>
          </a:p>
        </p:txBody>
      </p:sp>
      <p:sp>
        <p:nvSpPr>
          <p:cNvPr id="3" name="Content Placeholder 2">
            <a:extLst>
              <a:ext uri="{FF2B5EF4-FFF2-40B4-BE49-F238E27FC236}">
                <a16:creationId xmlns:a16="http://schemas.microsoft.com/office/drawing/2014/main" id="{D6963FCE-DDE4-8AA9-E769-D304DE652E43}"/>
              </a:ext>
            </a:extLst>
          </p:cNvPr>
          <p:cNvSpPr>
            <a:spLocks noGrp="1"/>
          </p:cNvSpPr>
          <p:nvPr>
            <p:ph idx="1"/>
          </p:nvPr>
        </p:nvSpPr>
        <p:spPr>
          <a:xfrm>
            <a:off x="0" y="670600"/>
            <a:ext cx="9285668" cy="6187400"/>
          </a:xfrm>
        </p:spPr>
        <p:txBody>
          <a:bodyPr>
            <a:normAutofit/>
          </a:bodyPr>
          <a:lstStyle/>
          <a:p>
            <a:r>
              <a:rPr lang="en-US" sz="3200" b="1" dirty="0"/>
              <a:t>Marshal </a:t>
            </a:r>
            <a:r>
              <a:rPr lang="en-US" sz="3200" b="1" dirty="0">
                <a:hlinkClick r:id="rId2"/>
              </a:rPr>
              <a:t>Ion Antonescu</a:t>
            </a:r>
            <a:r>
              <a:rPr lang="en-US" sz="3200" b="1" dirty="0"/>
              <a:t> ordered Col. </a:t>
            </a:r>
            <a:r>
              <a:rPr lang="en-US" sz="3200" b="1" dirty="0">
                <a:hlinkClick r:id="rId3"/>
              </a:rPr>
              <a:t>Radu Davidescu</a:t>
            </a:r>
            <a:r>
              <a:rPr lang="en-US" sz="3200" b="1" dirty="0"/>
              <a:t> </a:t>
            </a:r>
            <a:br>
              <a:rPr lang="en-US" sz="3200" b="1" dirty="0"/>
            </a:br>
            <a:r>
              <a:rPr lang="en-US" sz="3200" b="1" dirty="0"/>
              <a:t>to send </a:t>
            </a:r>
            <a:r>
              <a:rPr lang="en-US" sz="3200" b="1" dirty="0">
                <a:hlinkClick r:id="rId4"/>
              </a:rPr>
              <a:t>this telegram</a:t>
            </a:r>
            <a:r>
              <a:rPr lang="en-US" sz="3200" b="1" dirty="0"/>
              <a:t> to General </a:t>
            </a:r>
            <a:r>
              <a:rPr lang="en-US" sz="3200" b="1" dirty="0">
                <a:hlinkClick r:id="rId5"/>
              </a:rPr>
              <a:t>Nicolae E. Macici</a:t>
            </a:r>
            <a:r>
              <a:rPr lang="en-US" sz="3200" b="1" dirty="0"/>
              <a:t>:</a:t>
            </a:r>
            <a:br>
              <a:rPr lang="en-US" sz="3200" b="1" dirty="0"/>
            </a:br>
            <a:r>
              <a:rPr lang="en-US" sz="3200" b="1" dirty="0"/>
              <a:t>     All Jews from Bessarabia refugees in Odessa …</a:t>
            </a:r>
            <a:br>
              <a:rPr lang="en-US" sz="3200" b="1" dirty="0"/>
            </a:br>
            <a:r>
              <a:rPr lang="en-US" sz="3200" b="1" dirty="0"/>
              <a:t>     will be placed in mined buildings and detonated.</a:t>
            </a:r>
          </a:p>
          <a:p>
            <a:r>
              <a:rPr lang="en-US" sz="3200" b="1" dirty="0"/>
              <a:t>On Oct. 24, 1941, about 40,000 Jews were put in </a:t>
            </a:r>
            <a:br>
              <a:rPr lang="en-US" sz="3200" b="1" dirty="0"/>
            </a:br>
            <a:r>
              <a:rPr lang="en-US" sz="3200" b="1" dirty="0"/>
              <a:t>4 hangers. 3 were set on fire and the 4</a:t>
            </a:r>
            <a:r>
              <a:rPr lang="en-US" sz="3200" b="1" baseline="30000" dirty="0"/>
              <a:t>th</a:t>
            </a:r>
            <a:r>
              <a:rPr lang="en-US" sz="3200" b="1" dirty="0"/>
              <a:t> blown up.</a:t>
            </a:r>
          </a:p>
          <a:p>
            <a:r>
              <a:rPr lang="en-US" sz="3200" b="1" dirty="0"/>
              <a:t>On October 25, 13,000 Jews &amp; communists were </a:t>
            </a:r>
            <a:br>
              <a:rPr lang="en-US" sz="3200" b="1" dirty="0"/>
            </a:br>
            <a:r>
              <a:rPr lang="en-US" sz="3200" b="1" dirty="0"/>
              <a:t>killed including 400 hanged on </a:t>
            </a:r>
            <a:r>
              <a:rPr lang="en-US" sz="3200" b="1" dirty="0">
                <a:hlinkClick r:id="rId6"/>
              </a:rPr>
              <a:t>Odessa</a:t>
            </a:r>
            <a:r>
              <a:rPr lang="en-US" sz="3200" b="1" dirty="0"/>
              <a:t> streets.</a:t>
            </a:r>
          </a:p>
          <a:p>
            <a:pPr marL="0" indent="0">
              <a:buNone/>
            </a:pPr>
            <a:br>
              <a:rPr lang="en-US" b="1" dirty="0"/>
            </a:br>
            <a:r>
              <a:rPr lang="en-US" b="1" dirty="0"/>
              <a:t>               </a:t>
            </a:r>
            <a:r>
              <a:rPr lang="en-US" i="1" dirty="0"/>
              <a:t>Odessa </a:t>
            </a:r>
            <a:br>
              <a:rPr lang="en-US" i="1" dirty="0"/>
            </a:br>
            <a:r>
              <a:rPr lang="en-US" i="1" dirty="0"/>
              <a:t>             massacre</a:t>
            </a:r>
            <a:br>
              <a:rPr lang="en-US" i="1" dirty="0"/>
            </a:br>
            <a:r>
              <a:rPr lang="en-US" i="1" dirty="0"/>
              <a:t>            memorial</a:t>
            </a:r>
            <a:r>
              <a:rPr lang="en-US" b="1" i="1" dirty="0"/>
              <a:t>  </a:t>
            </a:r>
            <a:endParaRPr lang="en-IL" b="1" i="1" dirty="0"/>
          </a:p>
        </p:txBody>
      </p:sp>
      <p:pic>
        <p:nvPicPr>
          <p:cNvPr id="4" name="Picture 3">
            <a:extLst>
              <a:ext uri="{FF2B5EF4-FFF2-40B4-BE49-F238E27FC236}">
                <a16:creationId xmlns:a16="http://schemas.microsoft.com/office/drawing/2014/main" id="{BF4D6C6D-B2A7-07AA-9160-D6FC2FAC22AD}"/>
              </a:ext>
            </a:extLst>
          </p:cNvPr>
          <p:cNvPicPr>
            <a:picLocks noChangeAspect="1"/>
          </p:cNvPicPr>
          <p:nvPr/>
        </p:nvPicPr>
        <p:blipFill>
          <a:blip r:embed="rId7"/>
          <a:stretch>
            <a:fillRect/>
          </a:stretch>
        </p:blipFill>
        <p:spPr>
          <a:xfrm>
            <a:off x="9285668" y="827691"/>
            <a:ext cx="2698343" cy="3555835"/>
          </a:xfrm>
          <a:prstGeom prst="rect">
            <a:avLst/>
          </a:prstGeom>
        </p:spPr>
      </p:pic>
      <p:sp>
        <p:nvSpPr>
          <p:cNvPr id="8" name="TextBox 7">
            <a:extLst>
              <a:ext uri="{FF2B5EF4-FFF2-40B4-BE49-F238E27FC236}">
                <a16:creationId xmlns:a16="http://schemas.microsoft.com/office/drawing/2014/main" id="{C0FD2FA5-6E83-33EE-303D-1A0D64AEF51F}"/>
              </a:ext>
            </a:extLst>
          </p:cNvPr>
          <p:cNvSpPr txBox="1"/>
          <p:nvPr/>
        </p:nvSpPr>
        <p:spPr>
          <a:xfrm>
            <a:off x="9475741" y="4383526"/>
            <a:ext cx="2318197" cy="523220"/>
          </a:xfrm>
          <a:prstGeom prst="rect">
            <a:avLst/>
          </a:prstGeom>
          <a:noFill/>
        </p:spPr>
        <p:txBody>
          <a:bodyPr wrap="square" rtlCol="0">
            <a:spAutoFit/>
          </a:bodyPr>
          <a:lstStyle/>
          <a:p>
            <a:r>
              <a:rPr lang="en-US" sz="2800" i="1"/>
              <a:t>Ion Antonescu</a:t>
            </a:r>
            <a:endParaRPr lang="en-IL" sz="2800" i="1" dirty="0"/>
          </a:p>
        </p:txBody>
      </p:sp>
      <p:pic>
        <p:nvPicPr>
          <p:cNvPr id="7" name="Picture 6">
            <a:extLst>
              <a:ext uri="{FF2B5EF4-FFF2-40B4-BE49-F238E27FC236}">
                <a16:creationId xmlns:a16="http://schemas.microsoft.com/office/drawing/2014/main" id="{2D58F0F5-CA2C-CEB0-5F53-BD36BFB7E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1183" y="4549804"/>
            <a:ext cx="3764924" cy="2254218"/>
          </a:xfrm>
          <a:prstGeom prst="rect">
            <a:avLst/>
          </a:prstGeom>
        </p:spPr>
      </p:pic>
    </p:spTree>
    <p:extLst>
      <p:ext uri="{BB962C8B-B14F-4D97-AF65-F5344CB8AC3E}">
        <p14:creationId xmlns:p14="http://schemas.microsoft.com/office/powerpoint/2010/main" val="1315961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9CB5F-4446-5200-84FE-843231C8B101}"/>
              </a:ext>
            </a:extLst>
          </p:cNvPr>
          <p:cNvSpPr>
            <a:spLocks noGrp="1"/>
          </p:cNvSpPr>
          <p:nvPr>
            <p:ph type="title"/>
          </p:nvPr>
        </p:nvSpPr>
        <p:spPr>
          <a:xfrm>
            <a:off x="3796720" y="161980"/>
            <a:ext cx="4072200" cy="751411"/>
          </a:xfrm>
        </p:spPr>
        <p:txBody>
          <a:bodyPr>
            <a:normAutofit fontScale="90000"/>
          </a:bodyPr>
          <a:lstStyle/>
          <a:p>
            <a:r>
              <a:rPr lang="en-US" sz="3600" b="1" i="1" dirty="0">
                <a:latin typeface="+mn-lt"/>
              </a:rPr>
              <a:t>Holocaust Manifesto</a:t>
            </a:r>
            <a:endParaRPr lang="en-IL" sz="3600" b="1" i="1" dirty="0">
              <a:latin typeface="+mn-lt"/>
            </a:endParaRPr>
          </a:p>
        </p:txBody>
      </p:sp>
      <p:sp>
        <p:nvSpPr>
          <p:cNvPr id="3" name="Content Placeholder 2">
            <a:extLst>
              <a:ext uri="{FF2B5EF4-FFF2-40B4-BE49-F238E27FC236}">
                <a16:creationId xmlns:a16="http://schemas.microsoft.com/office/drawing/2014/main" id="{C52AC161-0D52-4CC1-5936-047B9137960D}"/>
              </a:ext>
            </a:extLst>
          </p:cNvPr>
          <p:cNvSpPr>
            <a:spLocks noGrp="1"/>
          </p:cNvSpPr>
          <p:nvPr>
            <p:ph idx="1"/>
          </p:nvPr>
        </p:nvSpPr>
        <p:spPr>
          <a:xfrm>
            <a:off x="334850" y="968360"/>
            <a:ext cx="11857149" cy="5889640"/>
          </a:xfrm>
        </p:spPr>
        <p:txBody>
          <a:bodyPr>
            <a:normAutofit lnSpcReduction="10000"/>
          </a:bodyPr>
          <a:lstStyle/>
          <a:p>
            <a:r>
              <a:rPr lang="en-US" sz="3200" b="1" dirty="0"/>
              <a:t>I consider the preface to the new </a:t>
            </a:r>
            <a:br>
              <a:rPr lang="en-US" sz="3200" b="1" dirty="0"/>
            </a:br>
            <a:r>
              <a:rPr lang="en-US" sz="3200" b="1" dirty="0"/>
              <a:t>translation of </a:t>
            </a:r>
            <a:r>
              <a:rPr lang="en-US" sz="3200" b="1" dirty="0">
                <a:hlinkClick r:id="rId2"/>
              </a:rPr>
              <a:t>Elie Wiesel</a:t>
            </a:r>
            <a:r>
              <a:rPr lang="en-US" sz="3200" b="1" dirty="0"/>
              <a:t>’s book </a:t>
            </a:r>
            <a:br>
              <a:rPr lang="en-US" sz="3200" b="1" dirty="0"/>
            </a:br>
            <a:r>
              <a:rPr lang="en-US" sz="3200" b="1" i="1" dirty="0">
                <a:hlinkClick r:id="rId3"/>
              </a:rPr>
              <a:t>Night</a:t>
            </a:r>
            <a:r>
              <a:rPr lang="en-US" sz="3200" b="1" dirty="0"/>
              <a:t> as the Holocaust manifesto.</a:t>
            </a:r>
          </a:p>
          <a:p>
            <a:r>
              <a:rPr lang="en-US" sz="3200" b="1" dirty="0"/>
              <a:t>Elie wrote: I am a witness who has </a:t>
            </a:r>
            <a:br>
              <a:rPr lang="en-US" sz="3200" b="1" dirty="0"/>
            </a:br>
            <a:r>
              <a:rPr lang="en-US" sz="3200" b="1" dirty="0"/>
              <a:t>a moral obligation to prevent the </a:t>
            </a:r>
            <a:br>
              <a:rPr lang="en-US" sz="3200" b="1" dirty="0"/>
            </a:br>
            <a:r>
              <a:rPr lang="en-US" sz="3200" b="1" dirty="0"/>
              <a:t>enemy from enjoying one last </a:t>
            </a:r>
            <a:br>
              <a:rPr lang="en-US" sz="3200" b="1" dirty="0"/>
            </a:br>
            <a:r>
              <a:rPr lang="en-US" sz="3200" b="1" dirty="0"/>
              <a:t>victory: his crimes to be erased </a:t>
            </a:r>
            <a:br>
              <a:rPr lang="en-US" sz="3200" b="1" dirty="0"/>
            </a:br>
            <a:r>
              <a:rPr lang="en-US" sz="3200" b="1" dirty="0"/>
              <a:t>from the memory of humanity.     </a:t>
            </a:r>
          </a:p>
          <a:p>
            <a:r>
              <a:rPr lang="en-US" sz="3200" b="1" dirty="0"/>
              <a:t>The war Hitler and his accomplices waged was not only against Jewish people but also against Jewish religion, Jewish culture, </a:t>
            </a:r>
            <a:br>
              <a:rPr lang="en-US" sz="3200" b="1" dirty="0"/>
            </a:br>
            <a:r>
              <a:rPr lang="en-US" sz="3200" b="1" dirty="0"/>
              <a:t>Jewish tradition, and Jewish memory.</a:t>
            </a:r>
          </a:p>
          <a:p>
            <a:r>
              <a:rPr lang="en-US" sz="3200" b="1" dirty="0"/>
              <a:t>Today, anti‑Semites tell the world that the murder of 6 million </a:t>
            </a:r>
            <a:br>
              <a:rPr lang="en-US" sz="3200" b="1" dirty="0"/>
            </a:br>
            <a:r>
              <a:rPr lang="en-US" sz="3200" b="1" dirty="0"/>
              <a:t>Jews is a hoax, and many people believe them.</a:t>
            </a:r>
          </a:p>
          <a:p>
            <a:endParaRPr lang="en-IL" b="1" dirty="0"/>
          </a:p>
        </p:txBody>
      </p:sp>
      <p:pic>
        <p:nvPicPr>
          <p:cNvPr id="1026" name="Picture 2" descr="Nobel Peace prize winner and writer Elie Wiesel stands in front of a photo of himself and other inmates, taken at the Buchenwald concentration camp...">
            <a:extLst>
              <a:ext uri="{FF2B5EF4-FFF2-40B4-BE49-F238E27FC236}">
                <a16:creationId xmlns:a16="http://schemas.microsoft.com/office/drawing/2014/main" id="{E51EB6DA-BE52-4308-BBBE-D460D672A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562" y="968360"/>
            <a:ext cx="4298842" cy="331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326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1755-B37F-B174-FB3A-E29E379D127D}"/>
              </a:ext>
            </a:extLst>
          </p:cNvPr>
          <p:cNvSpPr>
            <a:spLocks noGrp="1"/>
          </p:cNvSpPr>
          <p:nvPr>
            <p:ph type="title"/>
          </p:nvPr>
        </p:nvSpPr>
        <p:spPr>
          <a:xfrm>
            <a:off x="2524125" y="0"/>
            <a:ext cx="7473315" cy="692696"/>
          </a:xfrm>
        </p:spPr>
        <p:txBody>
          <a:bodyPr>
            <a:normAutofit/>
          </a:bodyPr>
          <a:lstStyle/>
          <a:p>
            <a:pPr algn="ctr"/>
            <a:r>
              <a:rPr lang="en-US" sz="3600" b="1" i="1" dirty="0">
                <a:latin typeface="+mn-lt"/>
              </a:rPr>
              <a:t>William Lawrence Shirer (1904 - 1993)</a:t>
            </a:r>
            <a:endParaRPr lang="en-IL" sz="3600" b="1" i="1" dirty="0">
              <a:latin typeface="+mn-lt"/>
            </a:endParaRPr>
          </a:p>
        </p:txBody>
      </p:sp>
      <p:sp>
        <p:nvSpPr>
          <p:cNvPr id="3" name="Content Placeholder 2">
            <a:extLst>
              <a:ext uri="{FF2B5EF4-FFF2-40B4-BE49-F238E27FC236}">
                <a16:creationId xmlns:a16="http://schemas.microsoft.com/office/drawing/2014/main" id="{58611D30-79D3-9BD9-A2EC-FF9BF0F9A916}"/>
              </a:ext>
            </a:extLst>
          </p:cNvPr>
          <p:cNvSpPr>
            <a:spLocks noGrp="1"/>
          </p:cNvSpPr>
          <p:nvPr>
            <p:ph idx="1"/>
          </p:nvPr>
        </p:nvSpPr>
        <p:spPr>
          <a:xfrm>
            <a:off x="373486" y="692696"/>
            <a:ext cx="11818513" cy="6165304"/>
          </a:xfrm>
        </p:spPr>
        <p:txBody>
          <a:bodyPr>
            <a:normAutofit/>
          </a:bodyPr>
          <a:lstStyle/>
          <a:p>
            <a:pPr algn="just"/>
            <a:r>
              <a:rPr lang="en-US" sz="3200" b="1" dirty="0"/>
              <a:t>In 1934, Shirer wrote </a:t>
            </a:r>
            <a:r>
              <a:rPr lang="en-US" sz="3200" b="1" i="1" dirty="0">
                <a:hlinkClick r:id="rId2"/>
              </a:rPr>
              <a:t>Nazi Party Meetings in Nuremberg</a:t>
            </a:r>
            <a:r>
              <a:rPr lang="en-US" sz="3200" b="1" dirty="0"/>
              <a:t>.</a:t>
            </a:r>
          </a:p>
          <a:p>
            <a:r>
              <a:rPr lang="en-US" sz="3200" b="1" dirty="0"/>
              <a:t>In 1938, he reported from Germany &amp; Austria including the </a:t>
            </a:r>
            <a:br>
              <a:rPr lang="en-US" sz="3200" b="1" dirty="0"/>
            </a:br>
            <a:r>
              <a:rPr lang="en-US" sz="3200" b="1" dirty="0">
                <a:hlinkClick r:id="rId3"/>
              </a:rPr>
              <a:t>Anschluss</a:t>
            </a:r>
            <a:r>
              <a:rPr lang="en-US" sz="3200" b="1" dirty="0"/>
              <a:t> (annexation of Austria).</a:t>
            </a:r>
          </a:p>
          <a:p>
            <a:r>
              <a:rPr lang="en-US" sz="3200" b="1" dirty="0"/>
              <a:t>In 1940, he published </a:t>
            </a:r>
            <a:r>
              <a:rPr lang="en-US" sz="3200" b="1" i="1" dirty="0">
                <a:hlinkClick r:id="rId4"/>
              </a:rPr>
              <a:t>The Berlin Diary: </a:t>
            </a:r>
            <a:br>
              <a:rPr lang="en-US" sz="3200" b="1" i="1" dirty="0">
                <a:hlinkClick r:id="rId4"/>
              </a:rPr>
            </a:br>
            <a:r>
              <a:rPr lang="en-US" sz="3200" b="1" i="1" dirty="0">
                <a:hlinkClick r:id="rId4"/>
              </a:rPr>
              <a:t>Journal of a Foreign Correspondent, </a:t>
            </a:r>
            <a:br>
              <a:rPr lang="en-US" sz="3200" b="1" i="1" dirty="0">
                <a:hlinkClick r:id="rId4"/>
              </a:rPr>
            </a:br>
            <a:r>
              <a:rPr lang="en-US" sz="3200" b="1" i="1" dirty="0">
                <a:hlinkClick r:id="rId4"/>
              </a:rPr>
              <a:t>1934-1941</a:t>
            </a:r>
            <a:r>
              <a:rPr lang="en-US" sz="3200" b="1" dirty="0"/>
              <a:t>.</a:t>
            </a:r>
          </a:p>
          <a:p>
            <a:r>
              <a:rPr lang="en-US" sz="3200" b="1" dirty="0"/>
              <a:t>From 1945 to 1947, he reported the </a:t>
            </a:r>
            <a:br>
              <a:rPr lang="en-US" sz="3200" b="1" dirty="0"/>
            </a:br>
            <a:r>
              <a:rPr lang="en-US" sz="3200" b="1" dirty="0">
                <a:hlinkClick r:id="rId5"/>
              </a:rPr>
              <a:t>Nuremberg trials</a:t>
            </a:r>
            <a:r>
              <a:rPr lang="en-US" sz="3200" b="1" dirty="0"/>
              <a:t>.</a:t>
            </a:r>
          </a:p>
          <a:p>
            <a:r>
              <a:rPr lang="en-US" sz="3200" b="1" dirty="0"/>
              <a:t>In 1950, </a:t>
            </a:r>
            <a:r>
              <a:rPr lang="en-US" sz="3200" b="1" dirty="0">
                <a:hlinkClick r:id="rId6"/>
              </a:rPr>
              <a:t>Senator McCarthy</a:t>
            </a:r>
            <a:r>
              <a:rPr lang="en-US" sz="3200" b="1" dirty="0"/>
              <a:t> claimed </a:t>
            </a:r>
            <a:br>
              <a:rPr lang="en-US" sz="3200" b="1" dirty="0"/>
            </a:br>
            <a:r>
              <a:rPr lang="en-US" sz="3200" b="1" dirty="0"/>
              <a:t>Shirer was a communist sympathizer.</a:t>
            </a:r>
          </a:p>
          <a:p>
            <a:r>
              <a:rPr lang="en-US" sz="3200" b="1" dirty="0"/>
              <a:t>In 1960, Shirer wrote </a:t>
            </a:r>
            <a:r>
              <a:rPr lang="en-US" sz="3200" b="1" i="1" dirty="0">
                <a:hlinkClick r:id="rId7"/>
              </a:rPr>
              <a:t>The Rise and Fall of the Third Reich: </a:t>
            </a:r>
            <a:br>
              <a:rPr lang="en-US" sz="3200" b="1" i="1" dirty="0">
                <a:hlinkClick r:id="rId7"/>
              </a:rPr>
            </a:br>
            <a:r>
              <a:rPr lang="en-US" sz="3200" b="1" i="1" dirty="0">
                <a:hlinkClick r:id="rId7"/>
              </a:rPr>
              <a:t>a History of Nazi Germany</a:t>
            </a:r>
            <a:r>
              <a:rPr lang="en-US" sz="3200" b="1" i="1" dirty="0"/>
              <a:t>. </a:t>
            </a:r>
            <a:r>
              <a:rPr lang="en-US" sz="3200" b="1" dirty="0"/>
              <a:t>12 million copies were sold. </a:t>
            </a:r>
            <a:endParaRPr lang="en-IL" sz="3200" b="1" dirty="0"/>
          </a:p>
        </p:txBody>
      </p:sp>
      <p:pic>
        <p:nvPicPr>
          <p:cNvPr id="5" name="Picture 4">
            <a:extLst>
              <a:ext uri="{FF2B5EF4-FFF2-40B4-BE49-F238E27FC236}">
                <a16:creationId xmlns:a16="http://schemas.microsoft.com/office/drawing/2014/main" id="{125C7170-20FC-57A9-84EF-648DBC3E0D63}"/>
              </a:ext>
            </a:extLst>
          </p:cNvPr>
          <p:cNvPicPr>
            <a:picLocks noChangeAspect="1"/>
          </p:cNvPicPr>
          <p:nvPr/>
        </p:nvPicPr>
        <p:blipFill>
          <a:blip r:embed="rId8"/>
          <a:stretch>
            <a:fillRect/>
          </a:stretch>
        </p:blipFill>
        <p:spPr>
          <a:xfrm>
            <a:off x="7443988" y="1883006"/>
            <a:ext cx="4374526" cy="3775482"/>
          </a:xfrm>
          <a:prstGeom prst="rect">
            <a:avLst/>
          </a:prstGeom>
        </p:spPr>
      </p:pic>
    </p:spTree>
    <p:extLst>
      <p:ext uri="{BB962C8B-B14F-4D97-AF65-F5344CB8AC3E}">
        <p14:creationId xmlns:p14="http://schemas.microsoft.com/office/powerpoint/2010/main" val="10881863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15D6-4500-991D-9FCD-6CBB6F97A8CF}"/>
              </a:ext>
            </a:extLst>
          </p:cNvPr>
          <p:cNvSpPr>
            <a:spLocks noGrp="1"/>
          </p:cNvSpPr>
          <p:nvPr>
            <p:ph type="title"/>
          </p:nvPr>
        </p:nvSpPr>
        <p:spPr>
          <a:xfrm>
            <a:off x="4381107" y="0"/>
            <a:ext cx="2753360" cy="706090"/>
          </a:xfrm>
        </p:spPr>
        <p:txBody>
          <a:bodyPr>
            <a:normAutofit/>
          </a:bodyPr>
          <a:lstStyle/>
          <a:p>
            <a:pPr algn="ctr"/>
            <a:r>
              <a:rPr lang="en-US" sz="3600" b="1" i="1" dirty="0">
                <a:latin typeface="+mn-lt"/>
                <a:hlinkClick r:id="rId3"/>
              </a:rPr>
              <a:t>Ian Kershaw</a:t>
            </a:r>
            <a:endParaRPr lang="en-IL" sz="3600" b="1" i="1" dirty="0">
              <a:latin typeface="+mn-lt"/>
            </a:endParaRPr>
          </a:p>
        </p:txBody>
      </p:sp>
      <p:sp>
        <p:nvSpPr>
          <p:cNvPr id="3" name="Content Placeholder 2">
            <a:extLst>
              <a:ext uri="{FF2B5EF4-FFF2-40B4-BE49-F238E27FC236}">
                <a16:creationId xmlns:a16="http://schemas.microsoft.com/office/drawing/2014/main" id="{5D54A55D-CE48-9BAD-92B4-63B89370F782}"/>
              </a:ext>
            </a:extLst>
          </p:cNvPr>
          <p:cNvSpPr>
            <a:spLocks noGrp="1"/>
          </p:cNvSpPr>
          <p:nvPr>
            <p:ph idx="1"/>
          </p:nvPr>
        </p:nvSpPr>
        <p:spPr>
          <a:xfrm>
            <a:off x="961623" y="706090"/>
            <a:ext cx="11230377" cy="6044697"/>
          </a:xfrm>
        </p:spPr>
        <p:txBody>
          <a:bodyPr>
            <a:normAutofit/>
          </a:bodyPr>
          <a:lstStyle/>
          <a:p>
            <a:r>
              <a:rPr lang="en-US" sz="3200" b="1" dirty="0"/>
              <a:t>Ian wrote a 2-volume book, </a:t>
            </a:r>
            <a:r>
              <a:rPr lang="en-US" sz="3200" b="1" i="1" dirty="0">
                <a:hlinkClick r:id="rId4"/>
              </a:rPr>
              <a:t>Hitler, 1889-1936: Hubris</a:t>
            </a:r>
            <a:r>
              <a:rPr lang="en-US" sz="3200" b="1" i="1" dirty="0"/>
              <a:t> </a:t>
            </a:r>
            <a:r>
              <a:rPr lang="en-US" sz="3200" b="1" dirty="0"/>
              <a:t>and </a:t>
            </a:r>
            <a:br>
              <a:rPr lang="en-US" sz="3200" b="1" dirty="0"/>
            </a:br>
            <a:r>
              <a:rPr lang="en-US" sz="3200" b="1" i="1" dirty="0">
                <a:hlinkClick r:id="rId4"/>
              </a:rPr>
              <a:t>Hitler, 1936-1045: Nemesis</a:t>
            </a:r>
            <a:r>
              <a:rPr lang="en-US" sz="3200" b="1" dirty="0"/>
              <a:t>, published by Norton in 2000.</a:t>
            </a:r>
            <a:br>
              <a:rPr lang="en-US" sz="3200" b="1" dirty="0"/>
            </a:br>
            <a:r>
              <a:rPr lang="en-US" sz="3200" b="1" dirty="0"/>
              <a:t>The book was based on documents in Berlin and Moscow.</a:t>
            </a:r>
          </a:p>
          <a:p>
            <a:r>
              <a:rPr lang="en-US" sz="3200" b="1" dirty="0">
                <a:hlinkClick r:id="rId5"/>
              </a:rPr>
              <a:t>Alan Bullock</a:t>
            </a:r>
            <a:r>
              <a:rPr lang="en-US" sz="3200" b="1" dirty="0"/>
              <a:t>’s </a:t>
            </a:r>
            <a:r>
              <a:rPr lang="en-US" sz="3200" b="1" i="1" dirty="0">
                <a:hlinkClick r:id="rId6"/>
              </a:rPr>
              <a:t>Hitler: A Study in Tyranny</a:t>
            </a:r>
            <a:r>
              <a:rPr lang="en-US" sz="3200" b="1" dirty="0"/>
              <a:t> inspired Kershaw.</a:t>
            </a:r>
          </a:p>
          <a:p>
            <a:r>
              <a:rPr lang="en-US" sz="3200" b="1" dirty="0"/>
              <a:t>Kershaw believes the </a:t>
            </a:r>
            <a:r>
              <a:rPr lang="en-US" sz="3200" b="1" dirty="0">
                <a:hlinkClick r:id="rId7"/>
              </a:rPr>
              <a:t>Final Solution</a:t>
            </a:r>
            <a:r>
              <a:rPr lang="en-US" sz="3200" b="1" dirty="0"/>
              <a:t> was </a:t>
            </a:r>
            <a:br>
              <a:rPr lang="en-US" sz="3200" b="1" dirty="0"/>
            </a:br>
            <a:r>
              <a:rPr lang="en-US" sz="3200" b="1" dirty="0"/>
              <a:t>Hitler’s own idea.</a:t>
            </a:r>
          </a:p>
          <a:p>
            <a:r>
              <a:rPr lang="en-US" sz="3200" b="1" dirty="0"/>
              <a:t>Kershaw describes the huge confiscated </a:t>
            </a:r>
            <a:br>
              <a:rPr lang="en-US" sz="3200" b="1" dirty="0"/>
            </a:br>
            <a:r>
              <a:rPr lang="en-US" sz="3200" b="1" dirty="0"/>
              <a:t>fortunes and suggests that Hitler knew </a:t>
            </a:r>
            <a:br>
              <a:rPr lang="en-US" sz="3200" b="1" dirty="0"/>
            </a:br>
            <a:r>
              <a:rPr lang="en-US" sz="3200" b="1" dirty="0"/>
              <a:t>more about German mentality than the </a:t>
            </a:r>
            <a:br>
              <a:rPr lang="en-US" sz="3200" b="1" dirty="0"/>
            </a:br>
            <a:r>
              <a:rPr lang="en-US" sz="3200" b="1" dirty="0"/>
              <a:t>Germans knew about Hitler’s mind.</a:t>
            </a:r>
          </a:p>
          <a:p>
            <a:pPr marL="0" indent="0" algn="ctr">
              <a:buNone/>
            </a:pPr>
            <a:r>
              <a:rPr lang="en-US" sz="3200" i="1" dirty="0"/>
              <a:t>                              Image by </a:t>
            </a:r>
            <a:r>
              <a:rPr lang="en-US" sz="3200" i="1" dirty="0">
                <a:hlinkClick r:id="rId8"/>
              </a:rPr>
              <a:t>Amrei-Marie</a:t>
            </a:r>
            <a:r>
              <a:rPr lang="en-US" sz="3200" i="1" dirty="0"/>
              <a:t>, CC BY-SA 3.0</a:t>
            </a:r>
          </a:p>
          <a:p>
            <a:endParaRPr lang="en-IL" b="1" i="1" dirty="0"/>
          </a:p>
        </p:txBody>
      </p:sp>
      <p:pic>
        <p:nvPicPr>
          <p:cNvPr id="5" name="Picture 4">
            <a:extLst>
              <a:ext uri="{FF2B5EF4-FFF2-40B4-BE49-F238E27FC236}">
                <a16:creationId xmlns:a16="http://schemas.microsoft.com/office/drawing/2014/main" id="{2565AB23-7BFC-9E76-3BEA-6557A97ED06A}"/>
              </a:ext>
            </a:extLst>
          </p:cNvPr>
          <p:cNvPicPr>
            <a:picLocks noChangeAspect="1"/>
          </p:cNvPicPr>
          <p:nvPr/>
        </p:nvPicPr>
        <p:blipFill>
          <a:blip r:embed="rId9"/>
          <a:stretch>
            <a:fillRect/>
          </a:stretch>
        </p:blipFill>
        <p:spPr>
          <a:xfrm>
            <a:off x="8655251" y="2692183"/>
            <a:ext cx="2317549" cy="2891668"/>
          </a:xfrm>
          <a:prstGeom prst="rect">
            <a:avLst/>
          </a:prstGeom>
        </p:spPr>
      </p:pic>
    </p:spTree>
    <p:extLst>
      <p:ext uri="{BB962C8B-B14F-4D97-AF65-F5344CB8AC3E}">
        <p14:creationId xmlns:p14="http://schemas.microsoft.com/office/powerpoint/2010/main" val="1552545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FC31-E696-3F24-95BB-50D6846B27BD}"/>
              </a:ext>
            </a:extLst>
          </p:cNvPr>
          <p:cNvSpPr>
            <a:spLocks noGrp="1"/>
          </p:cNvSpPr>
          <p:nvPr>
            <p:ph type="title"/>
          </p:nvPr>
        </p:nvSpPr>
        <p:spPr>
          <a:xfrm>
            <a:off x="4389120" y="111759"/>
            <a:ext cx="2387600" cy="731837"/>
          </a:xfrm>
        </p:spPr>
        <p:txBody>
          <a:bodyPr>
            <a:normAutofit/>
          </a:bodyPr>
          <a:lstStyle/>
          <a:p>
            <a:pPr algn="ctr"/>
            <a:r>
              <a:rPr lang="en-US" sz="3600" b="1" i="1" dirty="0">
                <a:latin typeface="+mn-lt"/>
                <a:hlinkClick r:id="rId2"/>
              </a:rPr>
              <a:t>Elie Wiesel</a:t>
            </a:r>
            <a:endParaRPr lang="en-IL" sz="3600" b="1" i="1" dirty="0">
              <a:latin typeface="+mn-lt"/>
            </a:endParaRPr>
          </a:p>
        </p:txBody>
      </p:sp>
      <p:sp>
        <p:nvSpPr>
          <p:cNvPr id="3" name="Content Placeholder 2">
            <a:extLst>
              <a:ext uri="{FF2B5EF4-FFF2-40B4-BE49-F238E27FC236}">
                <a16:creationId xmlns:a16="http://schemas.microsoft.com/office/drawing/2014/main" id="{0115157B-799D-F72B-D6F1-8A4A31F7C084}"/>
              </a:ext>
            </a:extLst>
          </p:cNvPr>
          <p:cNvSpPr>
            <a:spLocks noGrp="1"/>
          </p:cNvSpPr>
          <p:nvPr>
            <p:ph idx="1"/>
          </p:nvPr>
        </p:nvSpPr>
        <p:spPr>
          <a:xfrm>
            <a:off x="0" y="948472"/>
            <a:ext cx="12192000" cy="5909528"/>
          </a:xfrm>
        </p:spPr>
        <p:txBody>
          <a:bodyPr>
            <a:normAutofit/>
          </a:bodyPr>
          <a:lstStyle/>
          <a:p>
            <a:r>
              <a:rPr lang="en-US" sz="3200" b="1" dirty="0"/>
              <a:t>Eli was born in 1928 and sent to Auschwitz in May 1944.</a:t>
            </a:r>
          </a:p>
          <a:p>
            <a:r>
              <a:rPr lang="en-US" sz="3200" b="1" dirty="0"/>
              <a:t>The number A-7713 was tattooed on his left arm.</a:t>
            </a:r>
          </a:p>
          <a:p>
            <a:r>
              <a:rPr lang="en-US" sz="3200" b="1" dirty="0"/>
              <a:t>He was released by the US Army on April 11, 1945.</a:t>
            </a:r>
          </a:p>
          <a:p>
            <a:r>
              <a:rPr lang="en-US" sz="3200" b="1" dirty="0"/>
              <a:t>He described his year in Auschwitz</a:t>
            </a:r>
            <a:br>
              <a:rPr lang="en-US" sz="3200" b="1" dirty="0"/>
            </a:br>
            <a:r>
              <a:rPr lang="en-US" sz="3200" b="1" dirty="0"/>
              <a:t>in his book </a:t>
            </a:r>
            <a:r>
              <a:rPr lang="en-US" sz="3200" b="1" i="1" dirty="0">
                <a:hlinkClick r:id="rId3"/>
              </a:rPr>
              <a:t>Night</a:t>
            </a:r>
            <a:r>
              <a:rPr lang="en-US" sz="3200" b="1" dirty="0"/>
              <a:t>, written in the 1950s. </a:t>
            </a:r>
          </a:p>
          <a:p>
            <a:r>
              <a:rPr lang="en-US" sz="3200" b="1" dirty="0"/>
              <a:t>He received the </a:t>
            </a:r>
            <a:r>
              <a:rPr lang="en-US" sz="3200" b="1" dirty="0">
                <a:hlinkClick r:id="rId4"/>
              </a:rPr>
              <a:t>1986 Nobel Peace Prize</a:t>
            </a:r>
            <a:r>
              <a:rPr lang="en-US" sz="3200" b="1" dirty="0"/>
              <a:t>.</a:t>
            </a:r>
          </a:p>
          <a:p>
            <a:r>
              <a:rPr lang="en-US" sz="3200" b="1" dirty="0"/>
              <a:t>In 2006, his wife </a:t>
            </a:r>
            <a:r>
              <a:rPr lang="en-US" sz="3200" b="1" dirty="0">
                <a:hlinkClick r:id="rId5"/>
              </a:rPr>
              <a:t>Marion</a:t>
            </a:r>
            <a:r>
              <a:rPr lang="en-US" sz="3200" b="1" dirty="0"/>
              <a:t> published a new </a:t>
            </a:r>
            <a:br>
              <a:rPr lang="en-US" sz="3200" b="1" dirty="0"/>
            </a:br>
            <a:r>
              <a:rPr lang="en-US" sz="3200" b="1" dirty="0"/>
              <a:t>version of </a:t>
            </a:r>
            <a:r>
              <a:rPr lang="en-US" sz="3200" b="1" i="1" dirty="0"/>
              <a:t>Night</a:t>
            </a:r>
            <a:r>
              <a:rPr lang="en-US" sz="3200" b="1" dirty="0"/>
              <a:t> with a preface by Wiesel </a:t>
            </a:r>
            <a:br>
              <a:rPr lang="en-US" sz="3200" b="1" dirty="0"/>
            </a:br>
            <a:r>
              <a:rPr lang="en-US" sz="3200" b="1" dirty="0"/>
              <a:t>that I consider to be a manifesto against </a:t>
            </a:r>
            <a:br>
              <a:rPr lang="en-US" sz="3200" b="1" dirty="0"/>
            </a:br>
            <a:r>
              <a:rPr lang="en-US" sz="3200" b="1" dirty="0"/>
              <a:t>the Holocaust.</a:t>
            </a:r>
          </a:p>
          <a:p>
            <a:pPr marL="0" indent="0">
              <a:buNone/>
            </a:pPr>
            <a:r>
              <a:rPr lang="en-US" i="1" dirty="0"/>
              <a:t>                        1957 photo by </a:t>
            </a:r>
            <a:r>
              <a:rPr lang="en-US" i="1" dirty="0">
                <a:hlinkClick r:id="rId6"/>
              </a:rPr>
              <a:t>Erling Mandelmann</a:t>
            </a:r>
            <a:r>
              <a:rPr lang="en-US" i="1" dirty="0"/>
              <a:t>, CC BY-SA 3.0</a:t>
            </a:r>
          </a:p>
          <a:p>
            <a:endParaRPr lang="en-IL" b="1" dirty="0"/>
          </a:p>
        </p:txBody>
      </p:sp>
      <p:pic>
        <p:nvPicPr>
          <p:cNvPr id="5" name="Picture 4">
            <a:extLst>
              <a:ext uri="{FF2B5EF4-FFF2-40B4-BE49-F238E27FC236}">
                <a16:creationId xmlns:a16="http://schemas.microsoft.com/office/drawing/2014/main" id="{DE99C53D-31FF-D887-E08F-4CFA122D09F9}"/>
              </a:ext>
            </a:extLst>
          </p:cNvPr>
          <p:cNvPicPr>
            <a:picLocks noChangeAspect="1"/>
          </p:cNvPicPr>
          <p:nvPr/>
        </p:nvPicPr>
        <p:blipFill>
          <a:blip r:embed="rId7"/>
          <a:stretch>
            <a:fillRect/>
          </a:stretch>
        </p:blipFill>
        <p:spPr>
          <a:xfrm>
            <a:off x="7521914" y="2698596"/>
            <a:ext cx="2678154" cy="3320912"/>
          </a:xfrm>
          <a:prstGeom prst="rect">
            <a:avLst/>
          </a:prstGeom>
        </p:spPr>
      </p:pic>
    </p:spTree>
    <p:extLst>
      <p:ext uri="{BB962C8B-B14F-4D97-AF65-F5344CB8AC3E}">
        <p14:creationId xmlns:p14="http://schemas.microsoft.com/office/powerpoint/2010/main" val="23933566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916CA-9AE7-BFBB-86D7-D2BBC204CAA6}"/>
              </a:ext>
            </a:extLst>
          </p:cNvPr>
          <p:cNvSpPr>
            <a:spLocks noGrp="1"/>
          </p:cNvSpPr>
          <p:nvPr>
            <p:ph type="title"/>
          </p:nvPr>
        </p:nvSpPr>
        <p:spPr>
          <a:xfrm>
            <a:off x="1250324" y="18255"/>
            <a:ext cx="6167907" cy="780235"/>
          </a:xfrm>
        </p:spPr>
        <p:txBody>
          <a:bodyPr>
            <a:normAutofit/>
          </a:bodyPr>
          <a:lstStyle/>
          <a:p>
            <a:pPr algn="ctr"/>
            <a:r>
              <a:rPr lang="en-US" sz="3600" b="1" i="1" dirty="0">
                <a:latin typeface="+mn-lt"/>
              </a:rPr>
              <a:t>Leon Goldensohn</a:t>
            </a:r>
            <a:endParaRPr lang="en-IL" sz="3600" b="1" i="1" dirty="0">
              <a:latin typeface="+mn-lt"/>
            </a:endParaRPr>
          </a:p>
        </p:txBody>
      </p:sp>
      <p:sp>
        <p:nvSpPr>
          <p:cNvPr id="3" name="Content Placeholder 2">
            <a:extLst>
              <a:ext uri="{FF2B5EF4-FFF2-40B4-BE49-F238E27FC236}">
                <a16:creationId xmlns:a16="http://schemas.microsoft.com/office/drawing/2014/main" id="{345BE406-620E-5F8C-6DE0-CB9E214618AB}"/>
              </a:ext>
            </a:extLst>
          </p:cNvPr>
          <p:cNvSpPr>
            <a:spLocks noGrp="1"/>
          </p:cNvSpPr>
          <p:nvPr>
            <p:ph idx="1"/>
          </p:nvPr>
        </p:nvSpPr>
        <p:spPr>
          <a:xfrm>
            <a:off x="0" y="653413"/>
            <a:ext cx="12192000" cy="6059510"/>
          </a:xfrm>
        </p:spPr>
        <p:txBody>
          <a:bodyPr>
            <a:normAutofit/>
          </a:bodyPr>
          <a:lstStyle/>
          <a:p>
            <a:pPr algn="l"/>
            <a:r>
              <a:rPr lang="en-US" sz="3200" b="1" i="0" u="none" strike="noStrike" baseline="0" dirty="0">
                <a:hlinkClick r:id="rId2"/>
              </a:rPr>
              <a:t>Leon Goldensohn</a:t>
            </a:r>
            <a:r>
              <a:rPr lang="en-US" sz="3200" b="1" i="0" u="none" strike="noStrike" baseline="0" dirty="0"/>
              <a:t> wrote </a:t>
            </a:r>
            <a:r>
              <a:rPr lang="en-US" sz="3200" b="1" i="1" u="none" strike="noStrike" baseline="0" dirty="0">
                <a:hlinkClick r:id="rId3"/>
              </a:rPr>
              <a:t>The Nuremberg </a:t>
            </a:r>
            <a:br>
              <a:rPr lang="en-US" sz="3200" b="1" i="1" u="none" strike="noStrike" baseline="0" dirty="0">
                <a:hlinkClick r:id="rId3"/>
              </a:rPr>
            </a:br>
            <a:r>
              <a:rPr lang="en-US" sz="3200" b="1" i="1" u="none" strike="noStrike" baseline="0" dirty="0">
                <a:hlinkClick r:id="rId3"/>
              </a:rPr>
              <a:t>Interviews: An American Psychiatrist’s </a:t>
            </a:r>
            <a:br>
              <a:rPr lang="en-US" sz="3200" b="1" i="1" u="none" strike="noStrike" baseline="0" dirty="0">
                <a:hlinkClick r:id="rId3"/>
              </a:rPr>
            </a:br>
            <a:r>
              <a:rPr lang="en-US" sz="3200" b="1" i="1" u="none" strike="noStrike" baseline="0" dirty="0">
                <a:hlinkClick r:id="rId3"/>
              </a:rPr>
              <a:t>Conversations with the Defendants and </a:t>
            </a:r>
            <a:br>
              <a:rPr lang="en-US" sz="3200" b="1" i="1" u="none" strike="noStrike" baseline="0" dirty="0">
                <a:hlinkClick r:id="rId3"/>
              </a:rPr>
            </a:br>
            <a:r>
              <a:rPr lang="en-US" sz="3200" b="1" i="1" u="none" strike="noStrike" baseline="0" dirty="0">
                <a:hlinkClick r:id="rId3"/>
              </a:rPr>
              <a:t>Witnesses</a:t>
            </a:r>
            <a:r>
              <a:rPr lang="en-US" sz="3200" b="1" i="1" u="none" strike="noStrike" baseline="0" dirty="0"/>
              <a:t>. </a:t>
            </a:r>
            <a:r>
              <a:rPr lang="en-US" sz="3200" b="1" u="none" strike="noStrike" baseline="0" dirty="0"/>
              <a:t>It</a:t>
            </a:r>
            <a:r>
              <a:rPr lang="en-US" sz="3200" b="1" i="0" u="none" strike="noStrike" baseline="0" dirty="0"/>
              <a:t> was published in English </a:t>
            </a:r>
            <a:br>
              <a:rPr lang="en-US" sz="3200" b="1" i="0" u="none" strike="noStrike" baseline="0" dirty="0"/>
            </a:br>
            <a:r>
              <a:rPr lang="en-US" sz="3200" b="1" i="0" u="none" strike="noStrike" baseline="0" dirty="0"/>
              <a:t>and Hebrew.</a:t>
            </a:r>
          </a:p>
          <a:p>
            <a:pPr algn="l"/>
            <a:r>
              <a:rPr lang="en-US" sz="3200" b="1" i="0" u="none" strike="noStrike" baseline="0" dirty="0"/>
              <a:t>The Hebrew edition describes the high </a:t>
            </a:r>
            <a:br>
              <a:rPr lang="en-US" sz="3200" b="1" i="0" u="none" strike="noStrike" baseline="0" dirty="0"/>
            </a:br>
            <a:r>
              <a:rPr lang="en-US" sz="3200" b="1" i="0" u="none" strike="noStrike" baseline="0" dirty="0"/>
              <a:t>intelligence, extensive professional training, </a:t>
            </a:r>
            <a:br>
              <a:rPr lang="en-US" sz="3200" b="1" i="0" u="none" strike="noStrike" baseline="0" dirty="0"/>
            </a:br>
            <a:r>
              <a:rPr lang="en-US" sz="3200" b="1" i="0" u="none" strike="noStrike" baseline="0" dirty="0"/>
              <a:t>and absence of psychiatric disorders among </a:t>
            </a:r>
            <a:br>
              <a:rPr lang="en-US" sz="3200" b="1" i="0" u="none" strike="noStrike" baseline="0" dirty="0"/>
            </a:br>
            <a:r>
              <a:rPr lang="en-US" sz="3200" b="1" i="0" u="none" strike="noStrike" baseline="0" dirty="0"/>
              <a:t>the Third Reich officers.</a:t>
            </a:r>
            <a:endParaRPr lang="en-IL" sz="3200" b="1" dirty="0"/>
          </a:p>
        </p:txBody>
      </p:sp>
      <p:pic>
        <p:nvPicPr>
          <p:cNvPr id="4" name="Picture 3">
            <a:extLst>
              <a:ext uri="{FF2B5EF4-FFF2-40B4-BE49-F238E27FC236}">
                <a16:creationId xmlns:a16="http://schemas.microsoft.com/office/drawing/2014/main" id="{F8168D21-30A0-35E1-5532-6E8F16BEA920}"/>
              </a:ext>
            </a:extLst>
          </p:cNvPr>
          <p:cNvPicPr>
            <a:picLocks noChangeAspect="1"/>
          </p:cNvPicPr>
          <p:nvPr/>
        </p:nvPicPr>
        <p:blipFill>
          <a:blip r:embed="rId4"/>
          <a:stretch>
            <a:fillRect/>
          </a:stretch>
        </p:blipFill>
        <p:spPr>
          <a:xfrm>
            <a:off x="4546242" y="4448599"/>
            <a:ext cx="3095356" cy="2235535"/>
          </a:xfrm>
          <a:prstGeom prst="rect">
            <a:avLst/>
          </a:prstGeom>
        </p:spPr>
      </p:pic>
      <p:pic>
        <p:nvPicPr>
          <p:cNvPr id="5" name="Picture 4">
            <a:extLst>
              <a:ext uri="{FF2B5EF4-FFF2-40B4-BE49-F238E27FC236}">
                <a16:creationId xmlns:a16="http://schemas.microsoft.com/office/drawing/2014/main" id="{5BBFB2DB-9C15-10B0-193F-B7F799BB0219}"/>
              </a:ext>
            </a:extLst>
          </p:cNvPr>
          <p:cNvPicPr>
            <a:picLocks noChangeAspect="1"/>
          </p:cNvPicPr>
          <p:nvPr/>
        </p:nvPicPr>
        <p:blipFill>
          <a:blip r:embed="rId5"/>
          <a:stretch>
            <a:fillRect/>
          </a:stretch>
        </p:blipFill>
        <p:spPr>
          <a:xfrm>
            <a:off x="7864965" y="145077"/>
            <a:ext cx="4234040" cy="6539058"/>
          </a:xfrm>
          <a:prstGeom prst="rect">
            <a:avLst/>
          </a:prstGeom>
        </p:spPr>
      </p:pic>
    </p:spTree>
    <p:extLst>
      <p:ext uri="{BB962C8B-B14F-4D97-AF65-F5344CB8AC3E}">
        <p14:creationId xmlns:p14="http://schemas.microsoft.com/office/powerpoint/2010/main" val="42757329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that's all folks"/>
          <p:cNvSpPr>
            <a:spLocks noChangeAspect="1" noChangeArrowheads="1"/>
          </p:cNvSpPr>
          <p:nvPr/>
        </p:nvSpPr>
        <p:spPr bwMode="auto">
          <a:xfrm>
            <a:off x="10447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AutoShape 4" descr="Image result for that's all folks"/>
          <p:cNvSpPr>
            <a:spLocks noChangeAspect="1" noChangeArrowheads="1"/>
          </p:cNvSpPr>
          <p:nvPr/>
        </p:nvSpPr>
        <p:spPr bwMode="auto">
          <a:xfrm>
            <a:off x="10599738"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4" name="Picture 3">
            <a:extLst>
              <a:ext uri="{FF2B5EF4-FFF2-40B4-BE49-F238E27FC236}">
                <a16:creationId xmlns:a16="http://schemas.microsoft.com/office/drawing/2014/main" id="{914AB8B4-E909-2867-449C-10553B09922F}"/>
              </a:ext>
            </a:extLst>
          </p:cNvPr>
          <p:cNvPicPr>
            <a:picLocks noChangeAspect="1"/>
          </p:cNvPicPr>
          <p:nvPr/>
        </p:nvPicPr>
        <p:blipFill>
          <a:blip r:embed="rId3"/>
          <a:stretch>
            <a:fillRect/>
          </a:stretch>
        </p:blipFill>
        <p:spPr>
          <a:xfrm>
            <a:off x="1439862" y="-144463"/>
            <a:ext cx="9420755" cy="7002463"/>
          </a:xfrm>
          <a:prstGeom prst="rect">
            <a:avLst/>
          </a:prstGeom>
        </p:spPr>
      </p:pic>
    </p:spTree>
    <p:extLst>
      <p:ext uri="{BB962C8B-B14F-4D97-AF65-F5344CB8AC3E}">
        <p14:creationId xmlns:p14="http://schemas.microsoft.com/office/powerpoint/2010/main" val="608067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6BA5-D5F4-A509-B415-05615022F0D1}"/>
              </a:ext>
            </a:extLst>
          </p:cNvPr>
          <p:cNvSpPr>
            <a:spLocks noGrp="1"/>
          </p:cNvSpPr>
          <p:nvPr>
            <p:ph type="title"/>
          </p:nvPr>
        </p:nvSpPr>
        <p:spPr>
          <a:xfrm>
            <a:off x="3210560" y="0"/>
            <a:ext cx="5046749" cy="548680"/>
          </a:xfrm>
        </p:spPr>
        <p:txBody>
          <a:bodyPr>
            <a:noAutofit/>
          </a:bodyPr>
          <a:lstStyle/>
          <a:p>
            <a:r>
              <a:rPr lang="en-US" sz="3600" b="1" i="1" dirty="0">
                <a:latin typeface="+mn-lt"/>
              </a:rPr>
              <a:t>Hyperego of Aryanization</a:t>
            </a:r>
            <a:endParaRPr lang="en-IL" sz="3600" b="1" i="1" dirty="0">
              <a:latin typeface="+mn-lt"/>
            </a:endParaRPr>
          </a:p>
        </p:txBody>
      </p:sp>
      <p:sp>
        <p:nvSpPr>
          <p:cNvPr id="3" name="Content Placeholder 2">
            <a:extLst>
              <a:ext uri="{FF2B5EF4-FFF2-40B4-BE49-F238E27FC236}">
                <a16:creationId xmlns:a16="http://schemas.microsoft.com/office/drawing/2014/main" id="{486F953B-BF83-769E-D340-9513373EC6DB}"/>
              </a:ext>
            </a:extLst>
          </p:cNvPr>
          <p:cNvSpPr>
            <a:spLocks noGrp="1"/>
          </p:cNvSpPr>
          <p:nvPr>
            <p:ph idx="1"/>
          </p:nvPr>
        </p:nvSpPr>
        <p:spPr>
          <a:xfrm>
            <a:off x="0" y="613076"/>
            <a:ext cx="12192000" cy="6244924"/>
          </a:xfrm>
        </p:spPr>
        <p:txBody>
          <a:bodyPr>
            <a:normAutofit/>
          </a:bodyPr>
          <a:lstStyle/>
          <a:p>
            <a:r>
              <a:rPr lang="en-US" sz="3200" b="1" dirty="0">
                <a:latin typeface="Calibri" panose="020F0502020204030204" pitchFamily="34" charset="0"/>
                <a:ea typeface="Calibri" panose="020F0502020204030204" pitchFamily="34" charset="0"/>
                <a:cs typeface="Calibri" panose="020F0502020204030204" pitchFamily="34" charset="0"/>
                <a:hlinkClick r:id="rId2"/>
              </a:rPr>
              <a:t>Alfred Rosenberg</a:t>
            </a:r>
            <a:r>
              <a:rPr lang="en-US" sz="3200" b="1" dirty="0">
                <a:latin typeface="Calibri" panose="020F0502020204030204" pitchFamily="34" charset="0"/>
                <a:ea typeface="Calibri" panose="020F0502020204030204" pitchFamily="34" charset="0"/>
                <a:cs typeface="Calibri" panose="020F0502020204030204" pitchFamily="34" charset="0"/>
              </a:rPr>
              <a:t> used </a:t>
            </a:r>
            <a:r>
              <a:rPr lang="en-US" sz="3200" b="1" dirty="0">
                <a:latin typeface="Calibri" panose="020F0502020204030204" pitchFamily="34" charset="0"/>
                <a:ea typeface="Calibri" panose="020F0502020204030204" pitchFamily="34" charset="0"/>
                <a:cs typeface="Calibri" panose="020F0502020204030204" pitchFamily="34" charset="0"/>
                <a:hlinkClick r:id="rId3"/>
              </a:rPr>
              <a:t>Nietzsche</a:t>
            </a:r>
            <a:r>
              <a:rPr lang="en-US" sz="3200" b="1" dirty="0">
                <a:latin typeface="Calibri" panose="020F0502020204030204" pitchFamily="34" charset="0"/>
                <a:ea typeface="Calibri" panose="020F0502020204030204" pitchFamily="34" charset="0"/>
                <a:cs typeface="Calibri" panose="020F0502020204030204" pitchFamily="34" charset="0"/>
              </a:rPr>
              <a:t>’s superman to justify </a:t>
            </a:r>
            <a:r>
              <a:rPr lang="en-US" sz="3200" b="1" i="1" dirty="0">
                <a:latin typeface="Calibri" panose="020F0502020204030204" pitchFamily="34" charset="0"/>
                <a:ea typeface="Calibri" panose="020F0502020204030204" pitchFamily="34" charset="0"/>
                <a:cs typeface="Calibri" panose="020F0502020204030204" pitchFamily="34" charset="0"/>
                <a:hlinkClick r:id="rId4"/>
              </a:rPr>
              <a:t>L</a:t>
            </a:r>
            <a:r>
              <a:rPr lang="en-US" sz="3200" b="1" i="1" u="none" strike="noStrike" baseline="0" dirty="0">
                <a:latin typeface="Calibri" panose="020F0502020204030204" pitchFamily="34" charset="0"/>
                <a:ea typeface="Calibri" panose="020F0502020204030204" pitchFamily="34" charset="0"/>
                <a:cs typeface="Calibri" panose="020F0502020204030204" pitchFamily="34" charset="0"/>
                <a:hlinkClick r:id="rId4"/>
              </a:rPr>
              <a:t>ebensraum</a:t>
            </a:r>
            <a:r>
              <a:rPr lang="en-US" sz="3200" b="1" dirty="0">
                <a:latin typeface="Calibri" panose="020F0502020204030204" pitchFamily="34" charset="0"/>
                <a:ea typeface="Calibri" panose="020F0502020204030204" pitchFamily="34" charset="0"/>
                <a:cs typeface="Calibri" panose="020F0502020204030204" pitchFamily="34" charset="0"/>
              </a:rPr>
              <a:t>. </a:t>
            </a:r>
          </a:p>
          <a:p>
            <a:r>
              <a:rPr lang="en-US" sz="3200" b="1" dirty="0">
                <a:latin typeface="Calibri" panose="020F0502020204030204" pitchFamily="34" charset="0"/>
                <a:ea typeface="Calibri" panose="020F0502020204030204" pitchFamily="34" charset="0"/>
                <a:cs typeface="Calibri" panose="020F0502020204030204" pitchFamily="34" charset="0"/>
              </a:rPr>
              <a:t>Nazis claimed </a:t>
            </a:r>
            <a:r>
              <a:rPr lang="en-US" sz="3200" b="1" dirty="0">
                <a:latin typeface="Calibri" panose="020F0502020204030204" pitchFamily="34" charset="0"/>
                <a:ea typeface="Calibri" panose="020F0502020204030204" pitchFamily="34" charset="0"/>
                <a:cs typeface="Calibri" panose="020F0502020204030204" pitchFamily="34" charset="0"/>
                <a:hlinkClick r:id="rId5"/>
              </a:rPr>
              <a:t>Aryans</a:t>
            </a:r>
            <a:r>
              <a:rPr lang="en-US" sz="3200" b="1" dirty="0">
                <a:latin typeface="Calibri" panose="020F0502020204030204" pitchFamily="34" charset="0"/>
                <a:ea typeface="Calibri" panose="020F0502020204030204" pitchFamily="34" charset="0"/>
                <a:cs typeface="Calibri" panose="020F0502020204030204" pitchFamily="34" charset="0"/>
              </a:rPr>
              <a:t> reached the highest human development. </a:t>
            </a:r>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a:latin typeface="Calibri" panose="020F0502020204030204" pitchFamily="34" charset="0"/>
                <a:ea typeface="Calibri" panose="020F0502020204030204" pitchFamily="34" charset="0"/>
                <a:cs typeface="Calibri" panose="020F0502020204030204" pitchFamily="34" charset="0"/>
              </a:rPr>
              <a:t>Slavs, Gypsies and Jews were inferior races. </a:t>
            </a:r>
          </a:p>
          <a:p>
            <a:r>
              <a:rPr lang="en-US" sz="3200" b="1" dirty="0">
                <a:latin typeface="Calibri" panose="020F0502020204030204" pitchFamily="34" charset="0"/>
                <a:ea typeface="Calibri" panose="020F0502020204030204" pitchFamily="34" charset="0"/>
                <a:cs typeface="Calibri" panose="020F0502020204030204" pitchFamily="34" charset="0"/>
                <a:hlinkClick r:id="rId6"/>
              </a:rPr>
              <a:t>Arthur de Gobineau</a:t>
            </a:r>
            <a:r>
              <a:rPr lang="en-US" sz="3200" b="1" dirty="0">
                <a:latin typeface="Calibri" panose="020F0502020204030204" pitchFamily="34" charset="0"/>
                <a:ea typeface="Calibri" panose="020F0502020204030204" pitchFamily="34" charset="0"/>
                <a:cs typeface="Calibri" panose="020F0502020204030204" pitchFamily="34" charset="0"/>
              </a:rPr>
              <a:t> &amp; </a:t>
            </a:r>
            <a:r>
              <a:rPr lang="en-US" sz="3200" b="1" dirty="0">
                <a:latin typeface="Calibri" panose="020F0502020204030204" pitchFamily="34" charset="0"/>
                <a:ea typeface="Calibri" panose="020F0502020204030204" pitchFamily="34" charset="0"/>
                <a:cs typeface="Calibri" panose="020F0502020204030204" pitchFamily="34" charset="0"/>
                <a:hlinkClick r:id="rId7"/>
              </a:rPr>
              <a:t>Houston Stewart Chamberlain </a:t>
            </a:r>
            <a:r>
              <a:rPr lang="en-US" sz="3200" b="1" dirty="0">
                <a:latin typeface="Calibri" panose="020F0502020204030204" pitchFamily="34" charset="0"/>
                <a:ea typeface="Calibri" panose="020F0502020204030204" pitchFamily="34" charset="0"/>
                <a:cs typeface="Calibri" panose="020F0502020204030204" pitchFamily="34" charset="0"/>
              </a:rPr>
              <a:t>claimed Brits were also Aryans. </a:t>
            </a:r>
          </a:p>
          <a:p>
            <a:pPr marL="0" indent="0">
              <a:buNone/>
            </a:pPr>
            <a:r>
              <a:rPr lang="en-US" dirty="0"/>
              <a:t> </a:t>
            </a:r>
            <a:endParaRPr lang="en-IL" dirty="0"/>
          </a:p>
        </p:txBody>
      </p:sp>
      <p:pic>
        <p:nvPicPr>
          <p:cNvPr id="4" name="Picture 3">
            <a:extLst>
              <a:ext uri="{FF2B5EF4-FFF2-40B4-BE49-F238E27FC236}">
                <a16:creationId xmlns:a16="http://schemas.microsoft.com/office/drawing/2014/main" id="{7D0775FE-DCBF-EE76-C23E-769794514FDD}"/>
              </a:ext>
            </a:extLst>
          </p:cNvPr>
          <p:cNvPicPr>
            <a:picLocks noChangeAspect="1"/>
          </p:cNvPicPr>
          <p:nvPr/>
        </p:nvPicPr>
        <p:blipFill>
          <a:blip r:embed="rId8"/>
          <a:stretch>
            <a:fillRect/>
          </a:stretch>
        </p:blipFill>
        <p:spPr>
          <a:xfrm>
            <a:off x="928254" y="3136819"/>
            <a:ext cx="2210628" cy="2735651"/>
          </a:xfrm>
          <a:prstGeom prst="rect">
            <a:avLst/>
          </a:prstGeom>
        </p:spPr>
      </p:pic>
      <p:sp>
        <p:nvSpPr>
          <p:cNvPr id="5" name="TextBox 4">
            <a:extLst>
              <a:ext uri="{FF2B5EF4-FFF2-40B4-BE49-F238E27FC236}">
                <a16:creationId xmlns:a16="http://schemas.microsoft.com/office/drawing/2014/main" id="{903DAE4A-4C9A-FD97-1FF5-AAD9827D15E9}"/>
              </a:ext>
            </a:extLst>
          </p:cNvPr>
          <p:cNvSpPr txBox="1"/>
          <p:nvPr/>
        </p:nvSpPr>
        <p:spPr>
          <a:xfrm>
            <a:off x="-1" y="5888182"/>
            <a:ext cx="12191999" cy="954107"/>
          </a:xfrm>
          <a:prstGeom prst="rect">
            <a:avLst/>
          </a:prstGeom>
          <a:noFill/>
        </p:spPr>
        <p:txBody>
          <a:bodyPr wrap="square" rtlCol="0">
            <a:spAutoFit/>
          </a:bodyPr>
          <a:lstStyle/>
          <a:p>
            <a:r>
              <a:rPr lang="en-US" sz="2800" b="1" i="1" dirty="0"/>
              <a:t>        Alfred Rosenberg          </a:t>
            </a:r>
            <a:r>
              <a:rPr lang="en-US" sz="2800" b="1" i="1" dirty="0">
                <a:latin typeface="Calibri" panose="020F0502020204030204" pitchFamily="34" charset="0"/>
                <a:ea typeface="Calibri" panose="020F0502020204030204" pitchFamily="34" charset="0"/>
                <a:cs typeface="Calibri" panose="020F0502020204030204" pitchFamily="34" charset="0"/>
              </a:rPr>
              <a:t>Arthur de Gobineau        Houston Stewart Chamberlain </a:t>
            </a:r>
            <a:br>
              <a:rPr lang="en-US" sz="2800" b="1" i="1" dirty="0"/>
            </a:br>
            <a:r>
              <a:rPr lang="de-DE" sz="2800" b="1" i="1" dirty="0"/>
              <a:t>Bundesarchiv CC-BY-SA 3.0       (1816-1882)                             (created 1895)</a:t>
            </a:r>
            <a:endParaRPr lang="en-IL" sz="2800" b="1" i="1" dirty="0"/>
          </a:p>
        </p:txBody>
      </p:sp>
      <p:pic>
        <p:nvPicPr>
          <p:cNvPr id="6" name="Picture 5">
            <a:extLst>
              <a:ext uri="{FF2B5EF4-FFF2-40B4-BE49-F238E27FC236}">
                <a16:creationId xmlns:a16="http://schemas.microsoft.com/office/drawing/2014/main" id="{287217BD-4595-8E32-18EB-45882C6AE956}"/>
              </a:ext>
            </a:extLst>
          </p:cNvPr>
          <p:cNvPicPr>
            <a:picLocks noChangeAspect="1"/>
          </p:cNvPicPr>
          <p:nvPr/>
        </p:nvPicPr>
        <p:blipFill>
          <a:blip r:embed="rId9"/>
          <a:stretch>
            <a:fillRect/>
          </a:stretch>
        </p:blipFill>
        <p:spPr>
          <a:xfrm>
            <a:off x="4280731" y="2826327"/>
            <a:ext cx="2406739" cy="3061855"/>
          </a:xfrm>
          <a:prstGeom prst="rect">
            <a:avLst/>
          </a:prstGeom>
        </p:spPr>
      </p:pic>
      <p:pic>
        <p:nvPicPr>
          <p:cNvPr id="7" name="Picture 6">
            <a:extLst>
              <a:ext uri="{FF2B5EF4-FFF2-40B4-BE49-F238E27FC236}">
                <a16:creationId xmlns:a16="http://schemas.microsoft.com/office/drawing/2014/main" id="{C422DDBA-84DA-B587-5C19-8EC089D79CD9}"/>
              </a:ext>
            </a:extLst>
          </p:cNvPr>
          <p:cNvPicPr>
            <a:picLocks noChangeAspect="1"/>
          </p:cNvPicPr>
          <p:nvPr/>
        </p:nvPicPr>
        <p:blipFill>
          <a:blip r:embed="rId10"/>
          <a:stretch>
            <a:fillRect/>
          </a:stretch>
        </p:blipFill>
        <p:spPr>
          <a:xfrm>
            <a:off x="8702412" y="2826327"/>
            <a:ext cx="2156188" cy="3066925"/>
          </a:xfrm>
          <a:prstGeom prst="rect">
            <a:avLst/>
          </a:prstGeom>
        </p:spPr>
      </p:pic>
    </p:spTree>
    <p:extLst>
      <p:ext uri="{BB962C8B-B14F-4D97-AF65-F5344CB8AC3E}">
        <p14:creationId xmlns:p14="http://schemas.microsoft.com/office/powerpoint/2010/main" val="2215382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D92212-55A0-D33B-BE8D-8604F35E192A}"/>
              </a:ext>
            </a:extLst>
          </p:cNvPr>
          <p:cNvSpPr txBox="1"/>
          <p:nvPr/>
        </p:nvSpPr>
        <p:spPr>
          <a:xfrm>
            <a:off x="0" y="164517"/>
            <a:ext cx="12192000" cy="3264483"/>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Henri de Boulainvilliers</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said Gauls were also superiors.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
              </a:rPr>
              <a:t>Untermensch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was coined by American Klansman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
              </a:rPr>
              <a:t>Lothrop Stoddard</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Germany prohibited intermarriage with Jews. Racial superiority and purity ideas led to demonization of Jews in the minds of Germans.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Most Germans believed subhuman Jews needed to be eliminated.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Hatred of Jews was called anti-Semitism by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5"/>
              </a:rPr>
              <a:t>Wilhelm Marr</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34D7A8F-9815-8413-44A9-572DBAAB5BB8}"/>
              </a:ext>
            </a:extLst>
          </p:cNvPr>
          <p:cNvPicPr>
            <a:picLocks noChangeAspect="1"/>
          </p:cNvPicPr>
          <p:nvPr/>
        </p:nvPicPr>
        <p:blipFill>
          <a:blip r:embed="rId6"/>
          <a:stretch>
            <a:fillRect/>
          </a:stretch>
        </p:blipFill>
        <p:spPr>
          <a:xfrm>
            <a:off x="350049" y="3441774"/>
            <a:ext cx="3626206" cy="2668675"/>
          </a:xfrm>
          <a:prstGeom prst="rect">
            <a:avLst/>
          </a:prstGeom>
        </p:spPr>
      </p:pic>
      <p:pic>
        <p:nvPicPr>
          <p:cNvPr id="1026" name="Picture 2" descr="undefined">
            <a:extLst>
              <a:ext uri="{FF2B5EF4-FFF2-40B4-BE49-F238E27FC236}">
                <a16:creationId xmlns:a16="http://schemas.microsoft.com/office/drawing/2014/main" id="{D55AD56E-49FC-6A7D-B83E-8183AE47D1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5705" y="3416225"/>
            <a:ext cx="1722797" cy="2681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F44611BB-7C09-652E-9709-47D6BE9C71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2961" y="3428999"/>
            <a:ext cx="2263093" cy="26814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A05662D-3D37-2327-DE2C-86AD6F68482A}"/>
              </a:ext>
            </a:extLst>
          </p:cNvPr>
          <p:cNvSpPr txBox="1"/>
          <p:nvPr/>
        </p:nvSpPr>
        <p:spPr>
          <a:xfrm>
            <a:off x="350050" y="6220691"/>
            <a:ext cx="10539624" cy="523220"/>
          </a:xfrm>
          <a:prstGeom prst="rect">
            <a:avLst/>
          </a:prstGeom>
          <a:noFill/>
        </p:spPr>
        <p:txBody>
          <a:bodyPr wrap="square" rtlCol="0">
            <a:spAutoFit/>
          </a:bodyPr>
          <a:lstStyle/>
          <a:p>
            <a:r>
              <a:rPr lang="en-US" sz="2800" b="1" i="1" dirty="0"/>
              <a:t> Henri de Boulainvilliers        Lothrop Stoddard           Wilhelm Marr</a:t>
            </a:r>
            <a:endParaRPr lang="en-IL" sz="2800" b="1" i="1" dirty="0"/>
          </a:p>
        </p:txBody>
      </p:sp>
    </p:spTree>
    <p:extLst>
      <p:ext uri="{BB962C8B-B14F-4D97-AF65-F5344CB8AC3E}">
        <p14:creationId xmlns:p14="http://schemas.microsoft.com/office/powerpoint/2010/main" val="2932676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4FA0E-2D0E-B049-94BA-BA83682AD841}"/>
              </a:ext>
            </a:extLst>
          </p:cNvPr>
          <p:cNvSpPr>
            <a:spLocks noGrp="1"/>
          </p:cNvSpPr>
          <p:nvPr>
            <p:ph type="title"/>
          </p:nvPr>
        </p:nvSpPr>
        <p:spPr>
          <a:xfrm>
            <a:off x="3075279" y="0"/>
            <a:ext cx="4389390" cy="548680"/>
          </a:xfrm>
        </p:spPr>
        <p:txBody>
          <a:bodyPr>
            <a:noAutofit/>
          </a:bodyPr>
          <a:lstStyle/>
          <a:p>
            <a:pPr algn="ctr"/>
            <a:r>
              <a:rPr lang="en-US" sz="3600" b="1" i="1" dirty="0">
                <a:latin typeface="Calibri" panose="020F0502020204030204" pitchFamily="34" charset="0"/>
                <a:ea typeface="Calibri" panose="020F0502020204030204" pitchFamily="34" charset="0"/>
                <a:cs typeface="Calibri" panose="020F0502020204030204" pitchFamily="34" charset="0"/>
              </a:rPr>
              <a:t>Demonization of Jews</a:t>
            </a:r>
            <a:endParaRPr lang="en-IL" sz="3600" b="1" i="1"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D7676F7-2AF5-A7DD-EB93-0D908ECBBBBE}"/>
              </a:ext>
            </a:extLst>
          </p:cNvPr>
          <p:cNvSpPr>
            <a:spLocks noGrp="1"/>
          </p:cNvSpPr>
          <p:nvPr>
            <p:ph idx="1"/>
          </p:nvPr>
        </p:nvSpPr>
        <p:spPr>
          <a:xfrm>
            <a:off x="0" y="548680"/>
            <a:ext cx="12192000" cy="6309320"/>
          </a:xfrm>
        </p:spPr>
        <p:txBody>
          <a:bodyPr>
            <a:noAutofit/>
          </a:bodyPr>
          <a:lstStyle/>
          <a:p>
            <a:pPr algn="l"/>
            <a:r>
              <a:rPr lang="en-US" sz="3200" b="1" dirty="0">
                <a:latin typeface="Calibri" panose="020F0502020204030204" pitchFamily="34" charset="0"/>
                <a:ea typeface="Calibri" panose="020F0502020204030204" pitchFamily="34" charset="0"/>
                <a:cs typeface="Calibri" panose="020F0502020204030204" pitchFamily="34" charset="0"/>
              </a:rPr>
              <a:t>In </a:t>
            </a:r>
            <a:r>
              <a:rPr lang="en-US" sz="3200" b="1" dirty="0">
                <a:latin typeface="Calibri" panose="020F0502020204030204" pitchFamily="34" charset="0"/>
                <a:ea typeface="Calibri" panose="020F0502020204030204" pitchFamily="34" charset="0"/>
                <a:cs typeface="Calibri" panose="020F0502020204030204" pitchFamily="34" charset="0"/>
                <a:hlinkClick r:id="rId3"/>
              </a:rPr>
              <a:t>Franz Kafka</a:t>
            </a:r>
            <a:r>
              <a:rPr lang="en-US" sz="3200" b="1" dirty="0">
                <a:latin typeface="Calibri" panose="020F0502020204030204" pitchFamily="34" charset="0"/>
                <a:ea typeface="Calibri" panose="020F0502020204030204" pitchFamily="34" charset="0"/>
                <a:cs typeface="Calibri" panose="020F0502020204030204" pitchFamily="34" charset="0"/>
              </a:rPr>
              <a:t>’s </a:t>
            </a:r>
            <a:r>
              <a:rPr lang="en-US" sz="3200" b="1" i="1" dirty="0">
                <a:latin typeface="Calibri" panose="020F0502020204030204" pitchFamily="34" charset="0"/>
                <a:ea typeface="Calibri" panose="020F0502020204030204" pitchFamily="34" charset="0"/>
                <a:cs typeface="Calibri" panose="020F0502020204030204" pitchFamily="34" charset="0"/>
                <a:hlinkClick r:id="rId4" action="ppaction://hlinkfile"/>
              </a:rPr>
              <a:t>The Metamorphosis</a:t>
            </a:r>
            <a:r>
              <a:rPr lang="en-US" sz="3200" b="1" dirty="0">
                <a:latin typeface="Calibri" panose="020F0502020204030204" pitchFamily="34" charset="0"/>
                <a:ea typeface="Calibri" panose="020F0502020204030204" pitchFamily="34" charset="0"/>
                <a:cs typeface="Calibri" panose="020F0502020204030204" pitchFamily="34" charset="0"/>
              </a:rPr>
              <a:t>, </a:t>
            </a:r>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a:latin typeface="Calibri" panose="020F0502020204030204" pitchFamily="34" charset="0"/>
                <a:ea typeface="Calibri" panose="020F0502020204030204" pitchFamily="34" charset="0"/>
                <a:cs typeface="Calibri" panose="020F0502020204030204" pitchFamily="34" charset="0"/>
                <a:hlinkClick r:id="rId5"/>
              </a:rPr>
              <a:t>Gregor Samsa</a:t>
            </a:r>
            <a:r>
              <a:rPr lang="en-US" sz="3200" b="1" dirty="0">
                <a:latin typeface="Calibri" panose="020F0502020204030204" pitchFamily="34" charset="0"/>
                <a:ea typeface="Calibri" panose="020F0502020204030204" pitchFamily="34" charset="0"/>
                <a:cs typeface="Calibri" panose="020F0502020204030204" pitchFamily="34" charset="0"/>
              </a:rPr>
              <a:t> became an insect.</a:t>
            </a:r>
          </a:p>
          <a:p>
            <a:pPr algn="l"/>
            <a:r>
              <a:rPr lang="en-US" sz="3200" b="1" dirty="0">
                <a:latin typeface="Calibri" panose="020F0502020204030204" pitchFamily="34" charset="0"/>
                <a:ea typeface="Calibri" panose="020F0502020204030204" pitchFamily="34" charset="0"/>
                <a:cs typeface="Calibri" panose="020F0502020204030204" pitchFamily="34" charset="0"/>
              </a:rPr>
              <a:t>In </a:t>
            </a:r>
            <a:r>
              <a:rPr lang="en-US" sz="3200" b="1" dirty="0">
                <a:latin typeface="Calibri" panose="020F0502020204030204" pitchFamily="34" charset="0"/>
                <a:ea typeface="Calibri" panose="020F0502020204030204" pitchFamily="34" charset="0"/>
                <a:cs typeface="Calibri" panose="020F0502020204030204" pitchFamily="34" charset="0"/>
                <a:hlinkClick r:id="rId6"/>
              </a:rPr>
              <a:t>Arthur Miller</a:t>
            </a:r>
            <a:r>
              <a:rPr lang="en-US" sz="3200" b="1" dirty="0">
                <a:latin typeface="Calibri" panose="020F0502020204030204" pitchFamily="34" charset="0"/>
                <a:ea typeface="Calibri" panose="020F0502020204030204" pitchFamily="34" charset="0"/>
                <a:cs typeface="Calibri" panose="020F0502020204030204" pitchFamily="34" charset="0"/>
              </a:rPr>
              <a:t>’s </a:t>
            </a:r>
            <a:r>
              <a:rPr lang="en-US" sz="3200" b="1" i="1" dirty="0">
                <a:latin typeface="Calibri" panose="020F0502020204030204" pitchFamily="34" charset="0"/>
                <a:ea typeface="Calibri" panose="020F0502020204030204" pitchFamily="34" charset="0"/>
                <a:cs typeface="Calibri" panose="020F0502020204030204" pitchFamily="34" charset="0"/>
                <a:hlinkClick r:id="rId7"/>
              </a:rPr>
              <a:t>Death of A Salesman</a:t>
            </a:r>
            <a:r>
              <a:rPr lang="en-US" sz="3200" b="1" dirty="0">
                <a:latin typeface="Calibri" panose="020F0502020204030204" pitchFamily="34" charset="0"/>
                <a:ea typeface="Calibri" panose="020F0502020204030204" pitchFamily="34" charset="0"/>
                <a:cs typeface="Calibri" panose="020F0502020204030204" pitchFamily="34" charset="0"/>
              </a:rPr>
              <a:t>, </a:t>
            </a:r>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a:latin typeface="Calibri" panose="020F0502020204030204" pitchFamily="34" charset="0"/>
                <a:ea typeface="Calibri" panose="020F0502020204030204" pitchFamily="34" charset="0"/>
                <a:cs typeface="Calibri" panose="020F0502020204030204" pitchFamily="34" charset="0"/>
                <a:hlinkClick r:id="rId8"/>
              </a:rPr>
              <a:t>Willie Loman</a:t>
            </a:r>
            <a:r>
              <a:rPr lang="en-US" sz="3200" b="1" dirty="0">
                <a:latin typeface="Calibri" panose="020F0502020204030204" pitchFamily="34" charset="0"/>
                <a:ea typeface="Calibri" panose="020F0502020204030204" pitchFamily="34" charset="0"/>
                <a:cs typeface="Calibri" panose="020F0502020204030204" pitchFamily="34" charset="0"/>
              </a:rPr>
              <a:t> suffers a similar change.</a:t>
            </a:r>
          </a:p>
          <a:p>
            <a:pPr algn="l"/>
            <a:r>
              <a:rPr lang="en-US" sz="3200" b="1" dirty="0">
                <a:latin typeface="Calibri" panose="020F0502020204030204" pitchFamily="34" charset="0"/>
                <a:ea typeface="Calibri" panose="020F0502020204030204" pitchFamily="34" charset="0"/>
                <a:cs typeface="Calibri" panose="020F0502020204030204" pitchFamily="34" charset="0"/>
                <a:hlinkClick r:id="rId9"/>
              </a:rPr>
              <a:t>Primo Levi</a:t>
            </a:r>
            <a:r>
              <a:rPr lang="en-US" sz="3200" b="1" dirty="0">
                <a:latin typeface="Calibri" panose="020F0502020204030204" pitchFamily="34" charset="0"/>
                <a:ea typeface="Calibri" panose="020F0502020204030204" pitchFamily="34" charset="0"/>
                <a:cs typeface="Calibri" panose="020F0502020204030204" pitchFamily="34" charset="0"/>
              </a:rPr>
              <a:t> said the victim cannot </a:t>
            </a:r>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a:latin typeface="Calibri" panose="020F0502020204030204" pitchFamily="34" charset="0"/>
                <a:ea typeface="Calibri" panose="020F0502020204030204" pitchFamily="34" charset="0"/>
                <a:cs typeface="Calibri" panose="020F0502020204030204" pitchFamily="34" charset="0"/>
              </a:rPr>
              <a:t>tolerate himself and feels guilty.</a:t>
            </a:r>
          </a:p>
          <a:p>
            <a:pPr algn="l"/>
            <a:r>
              <a:rPr lang="en-US" sz="3200" b="1" dirty="0">
                <a:latin typeface="Calibri" panose="020F0502020204030204" pitchFamily="34" charset="0"/>
                <a:ea typeface="Calibri" panose="020F0502020204030204" pitchFamily="34" charset="0"/>
                <a:cs typeface="Calibri" panose="020F0502020204030204" pitchFamily="34" charset="0"/>
              </a:rPr>
              <a:t>Language lacks words to describe</a:t>
            </a:r>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a:latin typeface="Calibri" panose="020F0502020204030204" pitchFamily="34" charset="0"/>
                <a:ea typeface="Calibri" panose="020F0502020204030204" pitchFamily="34" charset="0"/>
                <a:cs typeface="Calibri" panose="020F0502020204030204" pitchFamily="34" charset="0"/>
              </a:rPr>
              <a:t>the Holocaust’s demolition of man.</a:t>
            </a:r>
          </a:p>
          <a:p>
            <a:pPr algn="l"/>
            <a:r>
              <a:rPr lang="en-US" sz="3200" b="1" dirty="0">
                <a:latin typeface="Calibri" panose="020F0502020204030204" pitchFamily="34" charset="0"/>
                <a:ea typeface="Calibri" panose="020F0502020204030204" pitchFamily="34" charset="0"/>
                <a:cs typeface="Calibri" panose="020F0502020204030204" pitchFamily="34" charset="0"/>
              </a:rPr>
              <a:t>Demonization entails </a:t>
            </a:r>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a:latin typeface="Calibri" panose="020F0502020204030204" pitchFamily="34" charset="0"/>
                <a:ea typeface="Calibri" panose="020F0502020204030204" pitchFamily="34" charset="0"/>
                <a:cs typeface="Calibri" panose="020F0502020204030204" pitchFamily="34" charset="0"/>
              </a:rPr>
              <a:t>(1) absence of communication</a:t>
            </a:r>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a:latin typeface="Calibri" panose="020F0502020204030204" pitchFamily="34" charset="0"/>
                <a:ea typeface="Calibri" panose="020F0502020204030204" pitchFamily="34" charset="0"/>
                <a:cs typeface="Calibri" panose="020F0502020204030204" pitchFamily="34" charset="0"/>
              </a:rPr>
              <a:t>(2) radical loss of possessions</a:t>
            </a:r>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a:latin typeface="Calibri" panose="020F0502020204030204" pitchFamily="34" charset="0"/>
                <a:ea typeface="Calibri" panose="020F0502020204030204" pitchFamily="34" charset="0"/>
                <a:cs typeface="Calibri" panose="020F0502020204030204" pitchFamily="34" charset="0"/>
              </a:rPr>
              <a:t>(3) loss of one’s name </a:t>
            </a:r>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a:latin typeface="Calibri" panose="020F0502020204030204" pitchFamily="34" charset="0"/>
                <a:ea typeface="Calibri" panose="020F0502020204030204" pitchFamily="34" charset="0"/>
                <a:cs typeface="Calibri" panose="020F0502020204030204" pitchFamily="34" charset="0"/>
              </a:rPr>
              <a:t>(4) denial of humanity</a:t>
            </a:r>
            <a:endParaRPr lang="en-IL"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BC9082E-84FD-A3FA-7373-1C2E8062118C}"/>
              </a:ext>
            </a:extLst>
          </p:cNvPr>
          <p:cNvPicPr>
            <a:picLocks noChangeAspect="1"/>
          </p:cNvPicPr>
          <p:nvPr/>
        </p:nvPicPr>
        <p:blipFill>
          <a:blip r:embed="rId10"/>
          <a:stretch>
            <a:fillRect/>
          </a:stretch>
        </p:blipFill>
        <p:spPr>
          <a:xfrm>
            <a:off x="7030254" y="552856"/>
            <a:ext cx="2362125" cy="3150484"/>
          </a:xfrm>
          <a:prstGeom prst="rect">
            <a:avLst/>
          </a:prstGeom>
        </p:spPr>
      </p:pic>
      <p:pic>
        <p:nvPicPr>
          <p:cNvPr id="5" name="Picture 4">
            <a:extLst>
              <a:ext uri="{FF2B5EF4-FFF2-40B4-BE49-F238E27FC236}">
                <a16:creationId xmlns:a16="http://schemas.microsoft.com/office/drawing/2014/main" id="{9204C66B-059D-1D4D-94AB-1CA16450DC08}"/>
              </a:ext>
            </a:extLst>
          </p:cNvPr>
          <p:cNvPicPr>
            <a:picLocks noChangeAspect="1"/>
          </p:cNvPicPr>
          <p:nvPr/>
        </p:nvPicPr>
        <p:blipFill>
          <a:blip r:embed="rId11"/>
          <a:stretch>
            <a:fillRect/>
          </a:stretch>
        </p:blipFill>
        <p:spPr>
          <a:xfrm>
            <a:off x="9559147" y="548679"/>
            <a:ext cx="2480696" cy="3150484"/>
          </a:xfrm>
          <a:prstGeom prst="rect">
            <a:avLst/>
          </a:prstGeom>
        </p:spPr>
      </p:pic>
      <p:sp>
        <p:nvSpPr>
          <p:cNvPr id="6" name="TextBox 5">
            <a:extLst>
              <a:ext uri="{FF2B5EF4-FFF2-40B4-BE49-F238E27FC236}">
                <a16:creationId xmlns:a16="http://schemas.microsoft.com/office/drawing/2014/main" id="{DBC11483-E2A9-D75B-DB89-1FC7F535613C}"/>
              </a:ext>
            </a:extLst>
          </p:cNvPr>
          <p:cNvSpPr txBox="1"/>
          <p:nvPr/>
        </p:nvSpPr>
        <p:spPr>
          <a:xfrm>
            <a:off x="7047546" y="3724623"/>
            <a:ext cx="5144454" cy="954107"/>
          </a:xfrm>
          <a:prstGeom prst="rect">
            <a:avLst/>
          </a:prstGeom>
          <a:noFill/>
        </p:spPr>
        <p:txBody>
          <a:bodyPr wrap="square" rtlCol="0">
            <a:spAutoFit/>
          </a:bodyPr>
          <a:lstStyle/>
          <a:p>
            <a:r>
              <a:rPr lang="en-US" sz="2800" b="1" i="1" dirty="0"/>
              <a:t>   Franz Kafka         Arthur Miller</a:t>
            </a:r>
            <a:br>
              <a:rPr lang="en-US" sz="2800" b="1" i="1" dirty="0"/>
            </a:br>
            <a:r>
              <a:rPr lang="en-US" sz="2800" b="1" i="1" dirty="0"/>
              <a:t>   1926 photo      by Eric Koch, CC0</a:t>
            </a:r>
            <a:endParaRPr lang="en-IL" sz="2800" b="1" i="1" dirty="0"/>
          </a:p>
        </p:txBody>
      </p:sp>
    </p:spTree>
    <p:extLst>
      <p:ext uri="{BB962C8B-B14F-4D97-AF65-F5344CB8AC3E}">
        <p14:creationId xmlns:p14="http://schemas.microsoft.com/office/powerpoint/2010/main" val="472033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9903</TotalTime>
  <Words>5620</Words>
  <Application>Microsoft Office PowerPoint</Application>
  <PresentationFormat>Widescreen</PresentationFormat>
  <Paragraphs>469</Paragraphs>
  <Slides>68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Arial</vt:lpstr>
      <vt:lpstr>Calibri</vt:lpstr>
      <vt:lpstr>Calibri Light</vt:lpstr>
      <vt:lpstr>MinionPro-Regular</vt:lpstr>
      <vt:lpstr>Wingdings</vt:lpstr>
      <vt:lpstr>Office Theme</vt:lpstr>
      <vt:lpstr>PowerPoint Presentation</vt:lpstr>
      <vt:lpstr>Who should read this book?</vt:lpstr>
      <vt:lpstr>Chapter Headings</vt:lpstr>
      <vt:lpstr>PowerPoint Presentation</vt:lpstr>
      <vt:lpstr>Concepts</vt:lpstr>
      <vt:lpstr>Algorithm of the Holocaust</vt:lpstr>
      <vt:lpstr>Hyperego of Aryanization</vt:lpstr>
      <vt:lpstr>PowerPoint Presentation</vt:lpstr>
      <vt:lpstr>Demonization of Jews</vt:lpstr>
      <vt:lpstr>Primo Levi</vt:lpstr>
      <vt:lpstr>Sign at entrance to Auschwitz death camp</vt:lpstr>
      <vt:lpstr>Man-Beast Reversibility</vt:lpstr>
      <vt:lpstr>Origin of Human Aggression</vt:lpstr>
      <vt:lpstr>PowerPoint Presentation</vt:lpstr>
      <vt:lpstr>Descartes, More, Froidmont and Cavendish</vt:lpstr>
      <vt:lpstr>Honoré de Balzac, Joseph Conrad &amp; Émile Durkheim</vt:lpstr>
      <vt:lpstr>Victor of Aveyron</vt:lpstr>
      <vt:lpstr>Kanzi</vt:lpstr>
      <vt:lpstr>Holocaust Essence</vt:lpstr>
      <vt:lpstr>Holocaust Phenomena</vt:lpstr>
      <vt:lpstr>Holocaust Statistics</vt:lpstr>
      <vt:lpstr>PowerPoint Presentation</vt:lpstr>
      <vt:lpstr>Number of killers</vt:lpstr>
      <vt:lpstr>Idea of Extermination</vt:lpstr>
      <vt:lpstr>PowerPoint Presentation</vt:lpstr>
      <vt:lpstr>Adolph Hitler</vt:lpstr>
      <vt:lpstr>PowerPoint Presentation</vt:lpstr>
      <vt:lpstr>Mein Kampf</vt:lpstr>
      <vt:lpstr>Holocaust pillar #1: Dehumanizing the victim</vt:lpstr>
      <vt:lpstr>Wannsee Conference</vt:lpstr>
      <vt:lpstr>Analyses by William Shirer and Ian Kershaw</vt:lpstr>
      <vt:lpstr>Schutzstaffel (SS, Protection Squadron)</vt:lpstr>
      <vt:lpstr>Euthanasia of the mentally ill</vt:lpstr>
      <vt:lpstr>Judenrat Councils</vt:lpstr>
      <vt:lpstr>PowerPoint Presentation</vt:lpstr>
      <vt:lpstr>Concentration camps</vt:lpstr>
      <vt:lpstr>PowerPoint Presentation</vt:lpstr>
      <vt:lpstr>Extermination camps</vt:lpstr>
      <vt:lpstr>Treblinka extermination camp</vt:lpstr>
      <vt:lpstr>Death trains and death marches</vt:lpstr>
      <vt:lpstr>Suicide</vt:lpstr>
      <vt:lpstr>Murder by scientific research</vt:lpstr>
      <vt:lpstr>Kapo concept</vt:lpstr>
      <vt:lpstr>Nuremberg Trials</vt:lpstr>
      <vt:lpstr>PowerPoint Presentation</vt:lpstr>
      <vt:lpstr>Trent Park House</vt:lpstr>
      <vt:lpstr>Adolph Eichmann &amp; Ivan Demjanjuk trials</vt:lpstr>
      <vt:lpstr>Philosophical Aspects of the Holocaust </vt:lpstr>
      <vt:lpstr>Theories of Mental Evolution</vt:lpstr>
      <vt:lpstr>Kim Ung‑yong</vt:lpstr>
      <vt:lpstr>Jewish Population: Before</vt:lpstr>
      <vt:lpstr>Jewish Population: After</vt:lpstr>
      <vt:lpstr>Anti-Semitism</vt:lpstr>
      <vt:lpstr>PowerPoint Presentation</vt:lpstr>
      <vt:lpstr>Marrano Phenomenon</vt:lpstr>
      <vt:lpstr>Marcel Proust</vt:lpstr>
      <vt:lpstr>Can Education Eliminate Anti-Semitism?</vt:lpstr>
      <vt:lpstr>Romanian Anti-Semitism</vt:lpstr>
      <vt:lpstr>PowerPoint Presentation</vt:lpstr>
      <vt:lpstr>PowerPoint Presentation</vt:lpstr>
      <vt:lpstr>Romanian Holocaust</vt:lpstr>
      <vt:lpstr>Burning Alive</vt:lpstr>
      <vt:lpstr>Holocaust Manifesto</vt:lpstr>
      <vt:lpstr>William Lawrence Shirer (1904 - 1993)</vt:lpstr>
      <vt:lpstr>Ian Kershaw</vt:lpstr>
      <vt:lpstr>Elie Wiesel</vt:lpstr>
      <vt:lpstr>Leon Goldensohn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Eskenasy</dc:creator>
  <cp:lastModifiedBy>Israel Cohen</cp:lastModifiedBy>
  <cp:revision>167</cp:revision>
  <dcterms:created xsi:type="dcterms:W3CDTF">2023-10-30T15:38:05Z</dcterms:created>
  <dcterms:modified xsi:type="dcterms:W3CDTF">2024-01-01T18:00:36Z</dcterms:modified>
</cp:coreProperties>
</file>